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3" r:id="rId2"/>
  </p:sldMasterIdLst>
  <p:notesMasterIdLst>
    <p:notesMasterId r:id="rId8"/>
  </p:notesMasterIdLst>
  <p:sldIdLst>
    <p:sldId id="264" r:id="rId3"/>
    <p:sldId id="258" r:id="rId4"/>
    <p:sldId id="259" r:id="rId5"/>
    <p:sldId id="261" r:id="rId6"/>
    <p:sldId id="260" r:id="rId7"/>
  </p:sldIdLst>
  <p:sldSz cx="10383838" cy="7254875"/>
  <p:notesSz cx="6858000" cy="9144000"/>
  <p:defaultTextStyle>
    <a:defPPr>
      <a:defRPr lang="zh-TW"/>
    </a:defPPr>
    <a:lvl1pPr marL="0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884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767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651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534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416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300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184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067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09" y="-408"/>
      </p:cViewPr>
      <p:guideLst>
        <p:guide orient="horz" pos="2285"/>
        <p:guide pos="32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AE123-85DC-49E8-B09D-799AD2B6B5DF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76313" y="685800"/>
            <a:ext cx="4905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C0650-17F6-414A-BACA-309CA75FDF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93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884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7767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651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5534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9416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3300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7184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1067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76313" y="685800"/>
            <a:ext cx="490537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348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78788" y="2253715"/>
            <a:ext cx="8826262" cy="155509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57577" y="4111096"/>
            <a:ext cx="7268687" cy="1854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7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9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28282" y="290533"/>
            <a:ext cx="2336364" cy="619015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19193" y="290533"/>
            <a:ext cx="6836027" cy="619015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1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感謝您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DD31C544-1372-4B34-8149-B6058B8CC577}"/>
              </a:ext>
            </a:extLst>
          </p:cNvPr>
          <p:cNvSpPr/>
          <p:nvPr userDrawn="1"/>
        </p:nvSpPr>
        <p:spPr>
          <a:xfrm>
            <a:off x="10044457" y="0"/>
            <a:ext cx="300443" cy="725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6" tIns="50389" rIns="100776" bIns="5038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B2598CA-3443-4098-80E7-1F16DC9A13CC}"/>
              </a:ext>
            </a:extLst>
          </p:cNvPr>
          <p:cNvSpPr/>
          <p:nvPr userDrawn="1"/>
        </p:nvSpPr>
        <p:spPr>
          <a:xfrm rot="5400000">
            <a:off x="6736932" y="3607970"/>
            <a:ext cx="7254874" cy="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6" tIns="50389" rIns="100776" bIns="5038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2" name="圖片預留位置 11">
            <a:extLst>
              <a:ext uri="{FF2B5EF4-FFF2-40B4-BE49-F238E27FC236}">
                <a16:creationId xmlns:a16="http://schemas.microsoft.com/office/drawing/2014/main" xmlns="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9075173" cy="7254875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380551" rtlCol="0" anchor="t">
            <a:noAutofit/>
          </a:bodyPr>
          <a:lstStyle>
            <a:lvl1pPr marL="0" indent="0" algn="ctr">
              <a:buNone/>
              <a:defRPr sz="13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4070" y="2998682"/>
            <a:ext cx="3798351" cy="2877784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98379" tIns="317407" rIns="198379" bIns="198379" rtlCol="0" anchor="t"/>
          <a:lstStyle>
            <a:lvl1pPr algn="l">
              <a:lnSpc>
                <a:spcPts val="4409"/>
              </a:lnSpc>
              <a:defRPr sz="5500" b="1" spc="-331"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感謝您</a:t>
            </a:r>
          </a:p>
        </p:txBody>
      </p:sp>
      <p:sp>
        <p:nvSpPr>
          <p:cNvPr id="7" name="文字預留位置 5">
            <a:extLst>
              <a:ext uri="{FF2B5EF4-FFF2-40B4-BE49-F238E27FC236}">
                <a16:creationId xmlns:a16="http://schemas.microsoft.com/office/drawing/2014/main" xmlns="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3224" y="4082391"/>
            <a:ext cx="2999249" cy="304667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93932" indent="0">
              <a:buNone/>
              <a:defRPr/>
            </a:lvl2pPr>
            <a:lvl3pPr marL="598361" indent="0">
              <a:buNone/>
              <a:defRPr/>
            </a:lvl3pPr>
            <a:lvl4pPr marL="892294" indent="0">
              <a:buNone/>
              <a:defRPr/>
            </a:lvl4pPr>
            <a:lvl5pPr marL="1186225" indent="0">
              <a:buNone/>
              <a:defRPr/>
            </a:lvl5pPr>
          </a:lstStyle>
          <a:p>
            <a:pPr lvl="0" rtl="0"/>
            <a:r>
              <a:rPr lang="zh-TW" altLang="en-US" dirty="0"/>
              <a:t>全名</a:t>
            </a:r>
          </a:p>
        </p:txBody>
      </p:sp>
      <p:sp>
        <p:nvSpPr>
          <p:cNvPr id="8" name="文字預留位置 6">
            <a:extLst>
              <a:ext uri="{FF2B5EF4-FFF2-40B4-BE49-F238E27FC236}">
                <a16:creationId xmlns:a16="http://schemas.microsoft.com/office/drawing/2014/main" xmlns="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3224" y="4464414"/>
            <a:ext cx="2999249" cy="304667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93932" indent="0">
              <a:buNone/>
              <a:defRPr/>
            </a:lvl2pPr>
            <a:lvl3pPr marL="598361" indent="0">
              <a:buNone/>
              <a:defRPr/>
            </a:lvl3pPr>
            <a:lvl4pPr marL="892294" indent="0">
              <a:buNone/>
              <a:defRPr/>
            </a:lvl4pPr>
            <a:lvl5pPr marL="1186225" indent="0">
              <a:buNone/>
              <a:defRPr/>
            </a:lvl5pPr>
          </a:lstStyle>
          <a:p>
            <a:pPr lvl="0" rtl="0"/>
            <a:r>
              <a:rPr lang="zh-TW" altLang="en-US" dirty="0"/>
              <a:t>電話號碼</a:t>
            </a:r>
          </a:p>
        </p:txBody>
      </p:sp>
      <p:sp>
        <p:nvSpPr>
          <p:cNvPr id="9" name="文字預留位置 7">
            <a:extLst>
              <a:ext uri="{FF2B5EF4-FFF2-40B4-BE49-F238E27FC236}">
                <a16:creationId xmlns:a16="http://schemas.microsoft.com/office/drawing/2014/main" xmlns="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224" y="4846434"/>
            <a:ext cx="2999249" cy="304667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93932" indent="0">
              <a:buNone/>
              <a:defRPr/>
            </a:lvl2pPr>
            <a:lvl3pPr marL="598361" indent="0">
              <a:buNone/>
              <a:defRPr/>
            </a:lvl3pPr>
            <a:lvl4pPr marL="892294" indent="0">
              <a:buNone/>
              <a:defRPr/>
            </a:lvl4pPr>
            <a:lvl5pPr marL="1186225" indent="0">
              <a:buNone/>
              <a:defRPr/>
            </a:lvl5pPr>
          </a:lstStyle>
          <a:p>
            <a:pPr lvl="0" rtl="0"/>
            <a:r>
              <a:rPr lang="zh-TW" altLang="en-US" dirty="0"/>
              <a:t>電子郵件或社交媒體控制代碼</a:t>
            </a:r>
          </a:p>
        </p:txBody>
      </p:sp>
      <p:sp>
        <p:nvSpPr>
          <p:cNvPr id="10" name="文字預留位置 8">
            <a:extLst>
              <a:ext uri="{FF2B5EF4-FFF2-40B4-BE49-F238E27FC236}">
                <a16:creationId xmlns:a16="http://schemas.microsoft.com/office/drawing/2014/main" xmlns="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3224" y="5228455"/>
            <a:ext cx="2999249" cy="304667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93932" indent="0">
              <a:buNone/>
              <a:defRPr/>
            </a:lvl2pPr>
            <a:lvl3pPr marL="598361" indent="0">
              <a:buNone/>
              <a:defRPr/>
            </a:lvl3pPr>
            <a:lvl4pPr marL="892294" indent="0">
              <a:buNone/>
              <a:defRPr/>
            </a:lvl4pPr>
            <a:lvl5pPr marL="1186225" indent="0">
              <a:buNone/>
              <a:defRPr/>
            </a:lvl5pPr>
          </a:lstStyle>
          <a:p>
            <a:pPr lvl="0" rtl="0"/>
            <a:r>
              <a:rPr lang="zh-TW" altLang="en-US" dirty="0"/>
              <a:t>公司網站</a:t>
            </a:r>
          </a:p>
        </p:txBody>
      </p:sp>
    </p:spTree>
    <p:extLst>
      <p:ext uri="{BB962C8B-B14F-4D97-AF65-F5344CB8AC3E}">
        <p14:creationId xmlns:p14="http://schemas.microsoft.com/office/powerpoint/2010/main" val="54765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78788" y="2253714"/>
            <a:ext cx="8826262" cy="155509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57576" y="4111096"/>
            <a:ext cx="7268687" cy="1854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70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87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0252" y="4661929"/>
            <a:ext cx="8826262" cy="144089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0252" y="3074926"/>
            <a:ext cx="8826262" cy="158700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79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9192" y="1692805"/>
            <a:ext cx="4586195" cy="47878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8451" y="1692805"/>
            <a:ext cx="4586195" cy="47878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08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19192" y="1623951"/>
            <a:ext cx="4587998" cy="6767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9192" y="2300736"/>
            <a:ext cx="4587998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274846" y="1623951"/>
            <a:ext cx="4589801" cy="6767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274846" y="2300736"/>
            <a:ext cx="4589801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85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09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8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87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9193" y="288852"/>
            <a:ext cx="3416211" cy="1229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59792" y="288852"/>
            <a:ext cx="5804854" cy="619183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19193" y="1518150"/>
            <a:ext cx="3416211" cy="4962537"/>
          </a:xfrm>
        </p:spPr>
        <p:txBody>
          <a:bodyPr/>
          <a:lstStyle>
            <a:lvl1pPr marL="0" indent="0">
              <a:buNone/>
              <a:defRPr sz="15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79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5305" y="5078413"/>
            <a:ext cx="6230303" cy="59953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35305" y="648237"/>
            <a:ext cx="6230303" cy="4352925"/>
          </a:xfrm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35305" y="5677948"/>
            <a:ext cx="6230303" cy="851440"/>
          </a:xfrm>
        </p:spPr>
        <p:txBody>
          <a:bodyPr/>
          <a:lstStyle>
            <a:lvl1pPr marL="0" indent="0">
              <a:buNone/>
              <a:defRPr sz="15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14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96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28282" y="290532"/>
            <a:ext cx="2336364" cy="619015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19192" y="290532"/>
            <a:ext cx="6836027" cy="619015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1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0252" y="4661930"/>
            <a:ext cx="8826262" cy="144089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0252" y="3074927"/>
            <a:ext cx="8826262" cy="158700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6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5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4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3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0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7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9192" y="1692806"/>
            <a:ext cx="4586195" cy="47878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8451" y="1692806"/>
            <a:ext cx="4586195" cy="47878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0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19192" y="1623952"/>
            <a:ext cx="4587998" cy="6767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84" indent="0">
              <a:buNone/>
              <a:defRPr sz="2200" b="1"/>
            </a:lvl2pPr>
            <a:lvl3pPr marL="1007767" indent="0">
              <a:buNone/>
              <a:defRPr sz="2000" b="1"/>
            </a:lvl3pPr>
            <a:lvl4pPr marL="1511651" indent="0">
              <a:buNone/>
              <a:defRPr sz="1800" b="1"/>
            </a:lvl4pPr>
            <a:lvl5pPr marL="2015534" indent="0">
              <a:buNone/>
              <a:defRPr sz="1800" b="1"/>
            </a:lvl5pPr>
            <a:lvl6pPr marL="2519416" indent="0">
              <a:buNone/>
              <a:defRPr sz="1800" b="1"/>
            </a:lvl6pPr>
            <a:lvl7pPr marL="3023300" indent="0">
              <a:buNone/>
              <a:defRPr sz="1800" b="1"/>
            </a:lvl7pPr>
            <a:lvl8pPr marL="3527184" indent="0">
              <a:buNone/>
              <a:defRPr sz="1800" b="1"/>
            </a:lvl8pPr>
            <a:lvl9pPr marL="4031067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9192" y="2300737"/>
            <a:ext cx="4587998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274847" y="1623952"/>
            <a:ext cx="4589801" cy="6767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84" indent="0">
              <a:buNone/>
              <a:defRPr sz="2200" b="1"/>
            </a:lvl2pPr>
            <a:lvl3pPr marL="1007767" indent="0">
              <a:buNone/>
              <a:defRPr sz="2000" b="1"/>
            </a:lvl3pPr>
            <a:lvl4pPr marL="1511651" indent="0">
              <a:buNone/>
              <a:defRPr sz="1800" b="1"/>
            </a:lvl4pPr>
            <a:lvl5pPr marL="2015534" indent="0">
              <a:buNone/>
              <a:defRPr sz="1800" b="1"/>
            </a:lvl5pPr>
            <a:lvl6pPr marL="2519416" indent="0">
              <a:buNone/>
              <a:defRPr sz="1800" b="1"/>
            </a:lvl6pPr>
            <a:lvl7pPr marL="3023300" indent="0">
              <a:buNone/>
              <a:defRPr sz="1800" b="1"/>
            </a:lvl7pPr>
            <a:lvl8pPr marL="3527184" indent="0">
              <a:buNone/>
              <a:defRPr sz="1800" b="1"/>
            </a:lvl8pPr>
            <a:lvl9pPr marL="4031067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274847" y="2300737"/>
            <a:ext cx="4589801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8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0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8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9194" y="288852"/>
            <a:ext cx="3416211" cy="1229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59792" y="288853"/>
            <a:ext cx="5804854" cy="619183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19194" y="1518151"/>
            <a:ext cx="3416211" cy="4962537"/>
          </a:xfrm>
        </p:spPr>
        <p:txBody>
          <a:bodyPr/>
          <a:lstStyle>
            <a:lvl1pPr marL="0" indent="0">
              <a:buNone/>
              <a:defRPr sz="1500"/>
            </a:lvl1pPr>
            <a:lvl2pPr marL="503884" indent="0">
              <a:buNone/>
              <a:defRPr sz="1300"/>
            </a:lvl2pPr>
            <a:lvl3pPr marL="1007767" indent="0">
              <a:buNone/>
              <a:defRPr sz="1100"/>
            </a:lvl3pPr>
            <a:lvl4pPr marL="1511651" indent="0">
              <a:buNone/>
              <a:defRPr sz="1000"/>
            </a:lvl4pPr>
            <a:lvl5pPr marL="2015534" indent="0">
              <a:buNone/>
              <a:defRPr sz="1000"/>
            </a:lvl5pPr>
            <a:lvl6pPr marL="2519416" indent="0">
              <a:buNone/>
              <a:defRPr sz="1000"/>
            </a:lvl6pPr>
            <a:lvl7pPr marL="3023300" indent="0">
              <a:buNone/>
              <a:defRPr sz="1000"/>
            </a:lvl7pPr>
            <a:lvl8pPr marL="3527184" indent="0">
              <a:buNone/>
              <a:defRPr sz="1000"/>
            </a:lvl8pPr>
            <a:lvl9pPr marL="4031067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7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5306" y="5078414"/>
            <a:ext cx="6230303" cy="59953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35306" y="648238"/>
            <a:ext cx="6230303" cy="4352925"/>
          </a:xfrm>
        </p:spPr>
        <p:txBody>
          <a:bodyPr/>
          <a:lstStyle>
            <a:lvl1pPr marL="0" indent="0">
              <a:buNone/>
              <a:defRPr sz="3500"/>
            </a:lvl1pPr>
            <a:lvl2pPr marL="503884" indent="0">
              <a:buNone/>
              <a:defRPr sz="3100"/>
            </a:lvl2pPr>
            <a:lvl3pPr marL="1007767" indent="0">
              <a:buNone/>
              <a:defRPr sz="2600"/>
            </a:lvl3pPr>
            <a:lvl4pPr marL="1511651" indent="0">
              <a:buNone/>
              <a:defRPr sz="2200"/>
            </a:lvl4pPr>
            <a:lvl5pPr marL="2015534" indent="0">
              <a:buNone/>
              <a:defRPr sz="2200"/>
            </a:lvl5pPr>
            <a:lvl6pPr marL="2519416" indent="0">
              <a:buNone/>
              <a:defRPr sz="2200"/>
            </a:lvl6pPr>
            <a:lvl7pPr marL="3023300" indent="0">
              <a:buNone/>
              <a:defRPr sz="2200"/>
            </a:lvl7pPr>
            <a:lvl8pPr marL="3527184" indent="0">
              <a:buNone/>
              <a:defRPr sz="2200"/>
            </a:lvl8pPr>
            <a:lvl9pPr marL="4031067" indent="0">
              <a:buNone/>
              <a:defRPr sz="22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35306" y="5677948"/>
            <a:ext cx="6230303" cy="851440"/>
          </a:xfrm>
        </p:spPr>
        <p:txBody>
          <a:bodyPr/>
          <a:lstStyle>
            <a:lvl1pPr marL="0" indent="0">
              <a:buNone/>
              <a:defRPr sz="1500"/>
            </a:lvl1pPr>
            <a:lvl2pPr marL="503884" indent="0">
              <a:buNone/>
              <a:defRPr sz="1300"/>
            </a:lvl2pPr>
            <a:lvl3pPr marL="1007767" indent="0">
              <a:buNone/>
              <a:defRPr sz="1100"/>
            </a:lvl3pPr>
            <a:lvl4pPr marL="1511651" indent="0">
              <a:buNone/>
              <a:defRPr sz="1000"/>
            </a:lvl4pPr>
            <a:lvl5pPr marL="2015534" indent="0">
              <a:buNone/>
              <a:defRPr sz="1000"/>
            </a:lvl5pPr>
            <a:lvl6pPr marL="2519416" indent="0">
              <a:buNone/>
              <a:defRPr sz="1000"/>
            </a:lvl6pPr>
            <a:lvl7pPr marL="3023300" indent="0">
              <a:buNone/>
              <a:defRPr sz="1000"/>
            </a:lvl7pPr>
            <a:lvl8pPr marL="3527184" indent="0">
              <a:buNone/>
              <a:defRPr sz="1000"/>
            </a:lvl8pPr>
            <a:lvl9pPr marL="4031067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1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19192" y="290531"/>
            <a:ext cx="9345454" cy="1209146"/>
          </a:xfrm>
          <a:prstGeom prst="rect">
            <a:avLst/>
          </a:prstGeom>
        </p:spPr>
        <p:txBody>
          <a:bodyPr vert="horz" lIns="100776" tIns="50389" rIns="100776" bIns="50389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19192" y="1692806"/>
            <a:ext cx="9345454" cy="4787882"/>
          </a:xfrm>
          <a:prstGeom prst="rect">
            <a:avLst/>
          </a:prstGeom>
        </p:spPr>
        <p:txBody>
          <a:bodyPr vert="horz" lIns="100776" tIns="50389" rIns="100776" bIns="50389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19192" y="6724196"/>
            <a:ext cx="2422896" cy="386255"/>
          </a:xfrm>
          <a:prstGeom prst="rect">
            <a:avLst/>
          </a:prstGeom>
        </p:spPr>
        <p:txBody>
          <a:bodyPr vert="horz" lIns="100776" tIns="50389" rIns="100776" bIns="5038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547813" y="6724196"/>
            <a:ext cx="3288215" cy="386255"/>
          </a:xfrm>
          <a:prstGeom prst="rect">
            <a:avLst/>
          </a:prstGeom>
        </p:spPr>
        <p:txBody>
          <a:bodyPr vert="horz" lIns="100776" tIns="50389" rIns="100776" bIns="5038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441750" y="6724196"/>
            <a:ext cx="2422896" cy="386255"/>
          </a:xfrm>
          <a:prstGeom prst="rect">
            <a:avLst/>
          </a:prstGeom>
        </p:spPr>
        <p:txBody>
          <a:bodyPr vert="horz" lIns="100776" tIns="50389" rIns="100776" bIns="5038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9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</p:sldLayoutIdLst>
  <p:txStyles>
    <p:titleStyle>
      <a:lvl1pPr algn="ctr" defTabSz="100776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12" indent="-377912" algn="l" defTabSz="100776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10" indent="-314927" algn="l" defTabSz="1007767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09" indent="-251942" algn="l" defTabSz="10077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592" indent="-251942" algn="l" defTabSz="100776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476" indent="-251942" algn="l" defTabSz="1007767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358" indent="-251942" algn="l" defTabSz="10077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242" indent="-251942" algn="l" defTabSz="10077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126" indent="-251942" algn="l" defTabSz="10077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009" indent="-251942" algn="l" defTabSz="10077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84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67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51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534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416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300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184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067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19192" y="290531"/>
            <a:ext cx="9345454" cy="1209146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19192" y="1692805"/>
            <a:ext cx="9345454" cy="4787882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19192" y="6724195"/>
            <a:ext cx="2422896" cy="386255"/>
          </a:xfrm>
          <a:prstGeom prst="rect">
            <a:avLst/>
          </a:prstGeom>
        </p:spPr>
        <p:txBody>
          <a:bodyPr vert="horz" lIns="100785" tIns="50393" rIns="100785" bIns="5039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1788E-F35F-4049-A4CB-A1E3168C4438}" type="datetimeFigureOut">
              <a:rPr lang="zh-TW" altLang="en-US" smtClean="0">
                <a:solidFill>
                  <a:srgbClr val="465E9C"/>
                </a:solidFill>
              </a:rPr>
              <a:pPr/>
              <a:t>2019/4/18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547812" y="6724195"/>
            <a:ext cx="3288215" cy="386255"/>
          </a:xfrm>
          <a:prstGeom prst="rect">
            <a:avLst/>
          </a:prstGeom>
        </p:spPr>
        <p:txBody>
          <a:bodyPr vert="horz" lIns="100785" tIns="50393" rIns="100785" bIns="5039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441750" y="6724195"/>
            <a:ext cx="2422896" cy="386255"/>
          </a:xfrm>
          <a:prstGeom prst="rect">
            <a:avLst/>
          </a:prstGeom>
        </p:spPr>
        <p:txBody>
          <a:bodyPr vert="horz" lIns="100785" tIns="50393" rIns="100785" bIns="5039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124F-E7BB-450C-8E66-EBFD01467B43}" type="slidenum">
              <a:rPr lang="zh-TW" altLang="en-US" smtClean="0">
                <a:solidFill>
                  <a:srgbClr val="465E9C"/>
                </a:solidFill>
              </a:rPr>
              <a:pPr/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9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100785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4" indent="-377944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79" indent="-314954" algn="l" defTabSz="10078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815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40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66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92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518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444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70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10" Type="http://schemas.openxmlformats.org/officeDocument/2006/relationships/image" Target="../media/image4.jp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juniata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uwrf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laverne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xing.edu.my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字方塊 37" descr="輔色至標題區塊">
            <a:extLst>
              <a:ext uri="{FF2B5EF4-FFF2-40B4-BE49-F238E27FC236}">
                <a16:creationId xmlns:a16="http://schemas.microsoft.com/office/drawing/2014/main" xmlns="" id="{B231FB9C-F234-41D0-A4CE-8C29A5F2F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9670380" y="4064763"/>
            <a:ext cx="721381" cy="2327606"/>
          </a:xfrm>
          <a:custGeom>
            <a:avLst/>
            <a:gdLst>
              <a:gd name="connsiteX0" fmla="*/ 99480 w 846997"/>
              <a:gd name="connsiteY0" fmla="*/ 0 h 2200275"/>
              <a:gd name="connsiteX1" fmla="*/ 846997 w 846997"/>
              <a:gd name="connsiteY1" fmla="*/ 0 h 2200275"/>
              <a:gd name="connsiteX2" fmla="*/ 846997 w 846997"/>
              <a:gd name="connsiteY2" fmla="*/ 2200275 h 2200275"/>
              <a:gd name="connsiteX3" fmla="*/ 99480 w 846997"/>
              <a:gd name="connsiteY3" fmla="*/ 2200275 h 2200275"/>
              <a:gd name="connsiteX4" fmla="*/ 0 w 846997"/>
              <a:gd name="connsiteY4" fmla="*/ 2099942 h 2200275"/>
              <a:gd name="connsiteX5" fmla="*/ 0 w 846997"/>
              <a:gd name="connsiteY5" fmla="*/ 100333 h 2200275"/>
              <a:gd name="connsiteX6" fmla="*/ 99480 w 846997"/>
              <a:gd name="connsiteY6" fmla="*/ 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97" h="2200275">
                <a:moveTo>
                  <a:pt x="99480" y="0"/>
                </a:moveTo>
                <a:lnTo>
                  <a:pt x="846997" y="0"/>
                </a:lnTo>
                <a:lnTo>
                  <a:pt x="846997" y="2200275"/>
                </a:lnTo>
                <a:lnTo>
                  <a:pt x="99480" y="2200275"/>
                </a:lnTo>
                <a:cubicBezTo>
                  <a:pt x="44539" y="2200275"/>
                  <a:pt x="0" y="2155354"/>
                  <a:pt x="0" y="2099942"/>
                </a:cubicBezTo>
                <a:lnTo>
                  <a:pt x="0" y="100333"/>
                </a:lnTo>
                <a:cubicBezTo>
                  <a:pt x="0" y="44921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98379" tIns="317407" rIns="198379" bIns="198379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5" name="等腰三角形 34" descr="陰影至標題區塊">
            <a:extLst>
              <a:ext uri="{FF2B5EF4-FFF2-40B4-BE49-F238E27FC236}">
                <a16:creationId xmlns:a16="http://schemas.microsoft.com/office/drawing/2014/main" xmlns="" id="{FE193317-B8BD-46CA-B0A6-8A7511B086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9674434" y="5878475"/>
            <a:ext cx="405618" cy="44956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6" tIns="50389" rIns="100776" bIns="50389"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手繪多邊形 5" descr="實心輔色區塊">
            <a:extLst>
              <a:ext uri="{FF2B5EF4-FFF2-40B4-BE49-F238E27FC236}">
                <a16:creationId xmlns:a16="http://schemas.microsoft.com/office/drawing/2014/main" xmlns="" id="{85E0D4E1-E389-4671-B0E7-165A10A05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3625955" y="2491295"/>
            <a:ext cx="1565965" cy="17068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100776" tIns="50389" rIns="100776" bIns="5038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3" name="手繪多邊形 5" descr="空心輔色區塊">
            <a:extLst>
              <a:ext uri="{FF2B5EF4-FFF2-40B4-BE49-F238E27FC236}">
                <a16:creationId xmlns:a16="http://schemas.microsoft.com/office/drawing/2014/main" xmlns="" id="{8186FEAF-6E1E-4258-94C3-5C589D4B5A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528106" y="1307924"/>
            <a:ext cx="1565965" cy="17068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100776" tIns="50389" rIns="100776" bIns="5038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8" name="圖形 7" descr="使用者" title="圖示 - 簡報者姓名">
            <a:extLst>
              <a:ext uri="{FF2B5EF4-FFF2-40B4-BE49-F238E27FC236}">
                <a16:creationId xmlns:a16="http://schemas.microsoft.com/office/drawing/2014/main" xmlns="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9733" y="4082391"/>
            <a:ext cx="186436" cy="231568"/>
          </a:xfrm>
          <a:prstGeom prst="rect">
            <a:avLst/>
          </a:prstGeom>
        </p:spPr>
      </p:pic>
      <p:sp>
        <p:nvSpPr>
          <p:cNvPr id="4" name="文字預留位置 3">
            <a:extLst>
              <a:ext uri="{FF2B5EF4-FFF2-40B4-BE49-F238E27FC236}">
                <a16:creationId xmlns:a16="http://schemas.microsoft.com/office/drawing/2014/main" xmlns="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 fontScale="40000" lnSpcReduction="20000"/>
          </a:bodyPr>
          <a:lstStyle/>
          <a:p>
            <a:pPr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崔艾玫</a:t>
            </a:r>
          </a:p>
        </p:txBody>
      </p:sp>
      <p:pic>
        <p:nvPicPr>
          <p:cNvPr id="10" name="圖形 9" descr="智慧型手機" title="圖示 - 簡報者電話號碼">
            <a:extLst>
              <a:ext uri="{FF2B5EF4-FFF2-40B4-BE49-F238E27FC236}">
                <a16:creationId xmlns:a16="http://schemas.microsoft.com/office/drawing/2014/main" xmlns="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9733" y="4467984"/>
            <a:ext cx="186436" cy="231568"/>
          </a:xfrm>
          <a:prstGeom prst="rect">
            <a:avLst/>
          </a:prstGeom>
        </p:spPr>
      </p:pic>
      <p:sp>
        <p:nvSpPr>
          <p:cNvPr id="5" name="文字預留位置 4">
            <a:extLst>
              <a:ext uri="{FF2B5EF4-FFF2-40B4-BE49-F238E27FC236}">
                <a16:creationId xmlns:a16="http://schemas.microsoft.com/office/drawing/2014/main" xmlns="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fontScale="40000" lnSpcReduction="20000"/>
          </a:bodyPr>
          <a:lstStyle/>
          <a:p>
            <a:pPr rtl="0"/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+1 23 987 6554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9" name="圖形 8" descr="信封" title="圖示簡報者電子郵件">
            <a:extLst>
              <a:ext uri="{FF2B5EF4-FFF2-40B4-BE49-F238E27FC236}">
                <a16:creationId xmlns:a16="http://schemas.microsoft.com/office/drawing/2014/main" xmlns="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39733" y="4882984"/>
            <a:ext cx="186436" cy="231568"/>
          </a:xfrm>
          <a:prstGeom prst="rect">
            <a:avLst/>
          </a:prstGeom>
        </p:spPr>
      </p:pic>
      <p:sp>
        <p:nvSpPr>
          <p:cNvPr id="6" name="文字預留位置 5">
            <a:extLst>
              <a:ext uri="{FF2B5EF4-FFF2-40B4-BE49-F238E27FC236}">
                <a16:creationId xmlns:a16="http://schemas.microsoft.com/office/drawing/2014/main" xmlns="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40000" lnSpcReduction="20000"/>
          </a:bodyPr>
          <a:lstStyle/>
          <a:p>
            <a:pPr rtl="0"/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april@www.proseware.com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40000" lnSpcReduction="20000"/>
          </a:bodyPr>
          <a:lstStyle/>
          <a:p>
            <a:endParaRPr lang="zh-TW" altLang="en-US"/>
          </a:p>
        </p:txBody>
      </p:sp>
      <p:pic>
        <p:nvPicPr>
          <p:cNvPr id="11" name="圖片版面配置區 10"/>
          <p:cNvPicPr>
            <a:picLocks noGrp="1" noChangeAspect="1"/>
          </p:cNvPicPr>
          <p:nvPr>
            <p:ph type="pic"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" b="2332"/>
          <a:stretch>
            <a:fillRect/>
          </a:stretch>
        </p:blipFill>
        <p:spPr/>
      </p:pic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6325270" y="3000688"/>
            <a:ext cx="3798351" cy="2877784"/>
          </a:xfrm>
        </p:spPr>
        <p:txBody>
          <a:bodyPr>
            <a:normAutofit/>
          </a:bodyPr>
          <a:lstStyle/>
          <a:p>
            <a:pPr algn="ctr">
              <a:lnSpc>
                <a:spcPts val="4960"/>
              </a:lnSpc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4800" dirty="0"/>
              <a:t>姊妹校雙學位計畫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29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defTabSz="914400">
              <a:lnSpc>
                <a:spcPts val="4400"/>
              </a:lnSpc>
            </a:pP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美國朱尼亞塔學院</a:t>
            </a:r>
            <a:b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</a:b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Juniata College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3967" y="1971253"/>
            <a:ext cx="8712968" cy="3656406"/>
          </a:xfrm>
        </p:spPr>
        <p:txBody>
          <a:bodyPr vert="horz" lIns="0" tIns="0" rIns="0" bIns="0" rtlCol="0">
            <a:noAutofit/>
          </a:bodyPr>
          <a:lstStyle/>
          <a:p>
            <a:pPr marL="0" indent="0" defTabSz="91440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3+1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計畫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雙學士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)</a:t>
            </a:r>
          </a:p>
          <a:p>
            <a:pPr marL="542925" lvl="1" indent="-276225" defTabSz="914400">
              <a:lnSpc>
                <a:spcPct val="150000"/>
              </a:lnSpc>
              <a:spcBef>
                <a:spcPts val="500"/>
              </a:spcBef>
              <a:buChar char="•"/>
            </a:pP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大學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3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年在世新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+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最後一年在國外姐妹校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=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台灣學士畢業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+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外國學士畢業</a:t>
            </a:r>
            <a:endParaRPr lang="en-US" altLang="zh-TW" sz="20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542925" lvl="1" indent="-276225" defTabSz="914400">
              <a:lnSpc>
                <a:spcPct val="150000"/>
              </a:lnSpc>
              <a:spcBef>
                <a:spcPts val="500"/>
              </a:spcBef>
              <a:buChar char="•"/>
            </a:pP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未限科系，紙本托福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550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或</a:t>
            </a:r>
            <a:r>
              <a:rPr lang="en-US" altLang="zh-TW" sz="2000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iBT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 80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，需在世新先取得至少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90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學分</a:t>
            </a:r>
            <a:endParaRPr lang="en-US" altLang="zh-TW" sz="20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542925" lvl="1" indent="-276225" defTabSz="914400">
              <a:lnSpc>
                <a:spcPct val="150000"/>
              </a:lnSpc>
              <a:spcBef>
                <a:spcPts val="500"/>
              </a:spcBef>
              <a:buChar char="•"/>
            </a:pP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學費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: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約 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$39,840USD 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／年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(2015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年參考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)</a:t>
            </a:r>
          </a:p>
          <a:p>
            <a:pPr marL="542925" lvl="1" indent="-276225" defTabSz="914400">
              <a:lnSpc>
                <a:spcPct val="150000"/>
              </a:lnSpc>
              <a:spcBef>
                <a:spcPts val="500"/>
              </a:spcBef>
              <a:buChar char="•"/>
            </a:pPr>
            <a:r>
              <a:rPr lang="zh-TW" altLang="en-US" sz="200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需同時支付世新大學及國外姐妹校學費</a:t>
            </a:r>
            <a:r>
              <a:rPr lang="en-US" altLang="zh-TW" sz="200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!!!</a:t>
            </a:r>
          </a:p>
          <a:p>
            <a:pPr marL="82550" lvl="1" indent="0" defTabSz="914400">
              <a:lnSpc>
                <a:spcPct val="150000"/>
              </a:lnSpc>
              <a:spcBef>
                <a:spcPts val="500"/>
              </a:spcBef>
              <a:buNone/>
            </a:pP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  <a:hlinkClick r:id="rId2"/>
              </a:rPr>
              <a:t>https://www.juniata.edu/</a:t>
            </a:r>
            <a:endParaRPr lang="en-US" altLang="zh-TW" sz="20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542925" lvl="1" indent="-276225" defTabSz="914400">
              <a:lnSpc>
                <a:spcPct val="150000"/>
              </a:lnSpc>
              <a:spcBef>
                <a:spcPts val="500"/>
              </a:spcBef>
              <a:buChar char="•"/>
            </a:pPr>
            <a:endParaRPr lang="en-US" altLang="zh-TW" sz="2000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47" y="243061"/>
            <a:ext cx="2016224" cy="20162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339" y="4850963"/>
            <a:ext cx="3094132" cy="2060692"/>
          </a:xfrm>
          <a:prstGeom prst="hexagon">
            <a:avLst/>
          </a:prstGeom>
        </p:spPr>
      </p:pic>
      <p:sp>
        <p:nvSpPr>
          <p:cNvPr id="6" name="六邊形 5"/>
          <p:cNvSpPr/>
          <p:nvPr/>
        </p:nvSpPr>
        <p:spPr>
          <a:xfrm>
            <a:off x="6416055" y="5533895"/>
            <a:ext cx="936104" cy="72008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六邊形 6"/>
          <p:cNvSpPr/>
          <p:nvPr/>
        </p:nvSpPr>
        <p:spPr>
          <a:xfrm>
            <a:off x="5987965" y="6038055"/>
            <a:ext cx="936104" cy="72008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8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1399" y="171053"/>
            <a:ext cx="9345454" cy="1209146"/>
          </a:xfrm>
        </p:spPr>
        <p:txBody>
          <a:bodyPr vert="horz" lIns="0" tIns="0" rIns="0" bIns="0" rtlCol="0" anchor="ctr">
            <a:noAutofit/>
          </a:bodyPr>
          <a:lstStyle/>
          <a:p>
            <a:pPr defTabSz="914400">
              <a:lnSpc>
                <a:spcPts val="4400"/>
              </a:lnSpc>
            </a:pP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美國威斯康辛大學雷河分校</a:t>
            </a:r>
            <a:b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University of Wisconsin-River Falls</a:t>
            </a:r>
            <a:endParaRPr lang="zh-TW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7463" y="1576352"/>
            <a:ext cx="10088463" cy="5472608"/>
          </a:xfrm>
        </p:spPr>
        <p:txBody>
          <a:bodyPr vert="horz" lIns="0" tIns="0" rIns="0" bIns="0" rtlCol="0">
            <a:noAutofit/>
          </a:bodyPr>
          <a:lstStyle/>
          <a:p>
            <a:pPr marL="266700" indent="-266700" defTabSz="914400">
              <a:lnSpc>
                <a:spcPts val="2600"/>
              </a:lnSpc>
              <a:spcBef>
                <a:spcPts val="1000"/>
              </a:spcBef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3+1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計畫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雙學士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)</a:t>
            </a:r>
          </a:p>
          <a:p>
            <a:pPr marL="542925" lvl="1" indent="-276225" defTabSz="914400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大學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3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年在世新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+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最後一年在國外姐妹校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=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台灣學士畢業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+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外國學士畢業</a:t>
            </a:r>
            <a:endParaRPr lang="en-US" altLang="zh-TW" sz="18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542925" lvl="1" indent="-276225" defTabSz="914400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限管院三年級學生，紙本托福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550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或</a:t>
            </a:r>
            <a:r>
              <a:rPr lang="en-US" altLang="zh-TW" sz="1800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iBT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 79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或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IELTS 6.0-------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商學院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3+1</a:t>
            </a:r>
          </a:p>
          <a:p>
            <a:pPr marL="542925" lvl="1" indent="-276225" defTabSz="914400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限英文系學生，紙本托福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550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或 </a:t>
            </a:r>
            <a:r>
              <a:rPr lang="en-US" altLang="zh-TW" sz="1800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iBT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 79----------TOSOL 3+1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計畫</a:t>
            </a:r>
            <a:endParaRPr lang="en-US" altLang="zh-TW" sz="18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542925" lvl="1" indent="-276225" defTabSz="914400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學費</a:t>
            </a:r>
            <a:endParaRPr lang="en-US" altLang="zh-TW" sz="18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720725" lvl="1" indent="-180975" defTabSz="914400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英語約 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$13,458USD 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／年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(2007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年參考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)</a:t>
            </a:r>
          </a:p>
          <a:p>
            <a:pPr marL="720725" lvl="1" indent="-180975" defTabSz="914400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商業約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$14,105.52 USD/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年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(2009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年參考</a:t>
            </a:r>
            <a:r>
              <a:rPr lang="en-US" altLang="zh-TW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)</a:t>
            </a:r>
            <a:endParaRPr lang="en-US" altLang="zh-TW" sz="1800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266700" lvl="1" indent="-266700" defTabSz="914400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1+1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計畫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雙碩士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)</a:t>
            </a:r>
          </a:p>
          <a:p>
            <a:pPr marL="542925" lvl="1" indent="-276225" defTabSz="914400">
              <a:lnSpc>
                <a:spcPts val="2600"/>
              </a:lnSpc>
              <a:spcBef>
                <a:spcPts val="500"/>
              </a:spcBef>
              <a:buChar char="•"/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碩士第一年在世新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+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第二年在國外姐妹校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=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台灣碩士畢業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+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外國碩士畢業</a:t>
            </a:r>
            <a:endParaRPr lang="en-US" altLang="zh-TW" sz="18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542925" lvl="1" indent="-276225" defTabSz="914400">
              <a:lnSpc>
                <a:spcPts val="2600"/>
              </a:lnSpc>
              <a:spcBef>
                <a:spcPts val="500"/>
              </a:spcBef>
              <a:buChar char="•"/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第一年在世新需修完至少２０學分，限商業領域學生</a:t>
            </a:r>
            <a:endParaRPr lang="en-US" altLang="zh-TW" sz="18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542925" lvl="1" indent="-276225" defTabSz="914400">
              <a:lnSpc>
                <a:spcPts val="2600"/>
              </a:lnSpc>
              <a:spcBef>
                <a:spcPts val="500"/>
              </a:spcBef>
              <a:buChar char="•"/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學費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:</a:t>
            </a:r>
          </a:p>
          <a:p>
            <a:pPr marL="720725" lvl="1" indent="-180975" defTabSz="914400">
              <a:lnSpc>
                <a:spcPts val="2600"/>
              </a:lnSpc>
              <a:spcBef>
                <a:spcPts val="500"/>
              </a:spcBef>
              <a:buChar char="•"/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碩班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$575 USD/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學分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(2009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年參考值</a:t>
            </a:r>
            <a:r>
              <a:rPr lang="en-US" altLang="zh-TW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)</a:t>
            </a:r>
            <a:endParaRPr lang="en-US" altLang="zh-TW" sz="1800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0" lvl="1" indent="0" defTabSz="914400">
              <a:lnSpc>
                <a:spcPts val="2600"/>
              </a:lnSpc>
              <a:spcBef>
                <a:spcPts val="500"/>
              </a:spcBef>
              <a:buNone/>
            </a:pP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  <a:hlinkClick r:id="rId2"/>
              </a:rPr>
              <a:t>https://www.uwrf.edu/</a:t>
            </a:r>
            <a:endParaRPr lang="en-US" altLang="zh-TW" sz="18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0" lvl="1" indent="0" defTabSz="914400">
              <a:lnSpc>
                <a:spcPts val="2600"/>
              </a:lnSpc>
              <a:spcBef>
                <a:spcPts val="500"/>
              </a:spcBef>
              <a:buNone/>
            </a:pPr>
            <a:r>
              <a:rPr lang="zh-TW" altLang="en-US" sz="180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需同時支付世新大學及國外姐妹校學費</a:t>
            </a:r>
            <a:r>
              <a:rPr lang="en-US" altLang="zh-TW" sz="180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!!!</a:t>
            </a:r>
          </a:p>
          <a:p>
            <a:pPr marL="0" indent="0" defTabSz="914400">
              <a:lnSpc>
                <a:spcPts val="2600"/>
              </a:lnSpc>
              <a:spcBef>
                <a:spcPts val="1000"/>
              </a:spcBef>
            </a:pP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22" y="5643661"/>
            <a:ext cx="2816788" cy="140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3487" y="387077"/>
            <a:ext cx="7909665" cy="1272073"/>
          </a:xfrm>
        </p:spPr>
        <p:txBody>
          <a:bodyPr vert="horz" lIns="0" tIns="0" rIns="0" bIns="0" rtlCol="0" anchor="ctr">
            <a:noAutofit/>
          </a:bodyPr>
          <a:lstStyle/>
          <a:p>
            <a:pPr defTabSz="914400">
              <a:lnSpc>
                <a:spcPts val="4400"/>
              </a:lnSpc>
            </a:pP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美國拉文大學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La Verne University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7463" y="2403301"/>
            <a:ext cx="8712968" cy="3617068"/>
          </a:xfrm>
        </p:spPr>
        <p:txBody>
          <a:bodyPr vert="horz" lIns="0" tIns="0" rIns="0" bIns="0" rtlCol="0">
            <a:noAutofit/>
          </a:bodyPr>
          <a:lstStyle/>
          <a:p>
            <a:pPr marL="0" indent="0" defTabSz="91440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3+1+2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計畫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雙學士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美國碩士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</a:p>
          <a:p>
            <a:pPr marL="609600" lvl="1" indent="-342900" defTabSz="914400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年世新大學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+3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年在國外姐妹校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=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台灣學士畢業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外國學士畢業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外國碩士畢業</a:t>
            </a:r>
            <a:endParaRPr lang="en-US" altLang="zh-TW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609600" lvl="1" indent="-342900" defTabSz="914400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未簽訂科系，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TOEFL 550 PBT, 213 CBT, or 80 </a:t>
            </a:r>
            <a:r>
              <a:rPr lang="en-US" altLang="zh-TW" sz="24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iBt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 </a:t>
            </a:r>
          </a:p>
          <a:p>
            <a:pPr marL="609600" lvl="1" indent="-342900" defTabSz="914400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學費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約 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$20,987USD 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／學期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(2001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年參考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</a:p>
          <a:p>
            <a:pPr marL="0" indent="0" defTabSz="91440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hlinkClick r:id="rId2"/>
              </a:rPr>
              <a:t>https://laverne.edu/</a:t>
            </a:r>
            <a:endParaRPr lang="zh-TW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6" y="819125"/>
            <a:ext cx="1519050" cy="15190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27" y="4851573"/>
            <a:ext cx="3030479" cy="202054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306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14" y="4259362"/>
            <a:ext cx="2074540" cy="299551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1479" y="387077"/>
            <a:ext cx="7980868" cy="2000790"/>
          </a:xfrm>
        </p:spPr>
        <p:txBody>
          <a:bodyPr vert="horz" lIns="0" tIns="0" rIns="0" bIns="0" rtlCol="0" anchor="ctr">
            <a:noAutofit/>
          </a:bodyPr>
          <a:lstStyle/>
          <a:p>
            <a:pPr defTabSz="914400">
              <a:lnSpc>
                <a:spcPts val="4400"/>
              </a:lnSpc>
            </a:pP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馬來西亞大同韓新傳播學院 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One World </a:t>
            </a:r>
            <a:r>
              <a:rPr lang="en-US" altLang="zh-TW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Hanxing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College of Journalism &amp; Communication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9471" y="2403301"/>
            <a:ext cx="8208912" cy="3600400"/>
          </a:xfrm>
        </p:spPr>
        <p:txBody>
          <a:bodyPr vert="horz" lIns="0" tIns="0" rIns="0" bIns="0" rtlCol="0">
            <a:noAutofit/>
          </a:bodyPr>
          <a:lstStyle/>
          <a:p>
            <a:pPr marL="0" indent="0" defTabSz="91440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4+1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計畫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雙學士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</a:p>
          <a:p>
            <a:pPr marL="609600" lvl="1" indent="-342900" defTabSz="914400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年世新大學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+1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年在國外姐妹校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=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台灣學士畢業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外國學士畢業</a:t>
            </a:r>
            <a:endParaRPr lang="en-US" altLang="zh-TW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609600" lvl="1" indent="-342900" defTabSz="914400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新聞及傳播學系、公共關係及廣告學系、廣播電視學系應屆畢業生</a:t>
            </a:r>
            <a:endParaRPr lang="en-US" altLang="zh-TW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609600" lvl="1" indent="-342900" defTabSz="914400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修滿６０學分即可獲得學位</a:t>
            </a:r>
            <a:endParaRPr lang="en-US" altLang="zh-TW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 defTabSz="91440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hlinkClick r:id="rId3"/>
              </a:rPr>
              <a:t>https://www.hanxing.edu.my/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31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383</Words>
  <Application>Microsoft Office PowerPoint</Application>
  <PresentationFormat>自訂</PresentationFormat>
  <Paragraphs>39</Paragraphs>
  <Slides>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5</vt:i4>
      </vt:variant>
    </vt:vector>
  </HeadingPairs>
  <TitlesOfParts>
    <vt:vector size="7" baseType="lpstr">
      <vt:lpstr>Office 佈景主題</vt:lpstr>
      <vt:lpstr>1_Office 佈景主題</vt:lpstr>
      <vt:lpstr> 姊妹校雙學位計畫</vt:lpstr>
      <vt:lpstr>美國朱尼亞塔學院 Juniata College</vt:lpstr>
      <vt:lpstr>美國威斯康辛大學雷河分校 University of Wisconsin-River Falls</vt:lpstr>
      <vt:lpstr>美國拉文大學 La Verne University</vt:lpstr>
      <vt:lpstr>馬來西亞大同韓新傳播學院  One World Hanxing College of Journalism &amp; Communication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shu-user</dc:creator>
  <cp:lastModifiedBy>shu-user</cp:lastModifiedBy>
  <cp:revision>22</cp:revision>
  <dcterms:created xsi:type="dcterms:W3CDTF">2019-04-12T03:59:02Z</dcterms:created>
  <dcterms:modified xsi:type="dcterms:W3CDTF">2019-04-18T05:53:24Z</dcterms:modified>
</cp:coreProperties>
</file>