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sldIdLst>
    <p:sldId id="292" r:id="rId2"/>
    <p:sldId id="291" r:id="rId3"/>
    <p:sldId id="259" r:id="rId4"/>
    <p:sldId id="261" r:id="rId5"/>
    <p:sldId id="263" r:id="rId6"/>
    <p:sldId id="265" r:id="rId7"/>
    <p:sldId id="269" r:id="rId8"/>
    <p:sldId id="270" r:id="rId9"/>
    <p:sldId id="272" r:id="rId10"/>
    <p:sldId id="274" r:id="rId11"/>
    <p:sldId id="276" r:id="rId12"/>
    <p:sldId id="278" r:id="rId13"/>
    <p:sldId id="280" r:id="rId14"/>
    <p:sldId id="283" r:id="rId15"/>
    <p:sldId id="286" r:id="rId16"/>
    <p:sldId id="287" r:id="rId17"/>
    <p:sldId id="288" r:id="rId18"/>
    <p:sldId id="289" r:id="rId19"/>
    <p:sldId id="290" r:id="rId20"/>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2C8C85-51F0-491E-9774-3900AFEF0FD7}" styleName="淺色樣式 2 - 輔色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淺色樣式 3 - 輔色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中等深淺樣式 1 - 輔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DBED569-4797-4DF1-A0F4-6AAB3CD982D8}" styleName="淺色樣式 3 - 輔色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8D230F3-CF80-4859-8CE7-A43EE81993B5}" styleName="淺色樣式 1 - 輔色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314" y="-25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5EE41A-1E89-4A7B-BA28-FBF6402E4DEB}" type="datetimeFigureOut">
              <a:rPr lang="zh-TW" altLang="en-US" smtClean="0"/>
              <a:t>2019/4/18</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10AED6-92C9-4119-96B6-4C8464220CDB}" type="slidenum">
              <a:rPr lang="zh-TW" altLang="en-US" smtClean="0"/>
              <a:t>‹#›</a:t>
            </a:fld>
            <a:endParaRPr lang="zh-TW" altLang="en-US"/>
          </a:p>
        </p:txBody>
      </p:sp>
    </p:spTree>
    <p:extLst>
      <p:ext uri="{BB962C8B-B14F-4D97-AF65-F5344CB8AC3E}">
        <p14:creationId xmlns:p14="http://schemas.microsoft.com/office/powerpoint/2010/main" val="691301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1143000" y="685800"/>
            <a:ext cx="4572000" cy="3429000"/>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8530193B-564F-4854-8A52-728F3FB19C85}" type="slidenum">
              <a:rPr lang="en-ZA" smtClean="0"/>
              <a:pPr/>
              <a:t>1</a:t>
            </a:fld>
            <a:endParaRPr lang="en-ZA" dirty="0"/>
          </a:p>
        </p:txBody>
      </p:sp>
    </p:spTree>
    <p:extLst>
      <p:ext uri="{BB962C8B-B14F-4D97-AF65-F5344CB8AC3E}">
        <p14:creationId xmlns:p14="http://schemas.microsoft.com/office/powerpoint/2010/main" val="3413489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D441788E-F35F-4049-A4CB-A1E3168C4438}" type="datetimeFigureOut">
              <a:rPr lang="zh-TW" altLang="en-US" smtClean="0"/>
              <a:t>2019/4/18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CA2F124F-E7BB-450C-8E66-EBFD01467B43}" type="slidenum">
              <a:rPr lang="zh-TW" altLang="en-US" smtClean="0"/>
              <a:t>‹#›</a:t>
            </a:fld>
            <a:endParaRPr lang="zh-TW" altLang="en-US"/>
          </a:p>
        </p:txBody>
      </p:sp>
    </p:spTree>
    <p:extLst>
      <p:ext uri="{BB962C8B-B14F-4D97-AF65-F5344CB8AC3E}">
        <p14:creationId xmlns:p14="http://schemas.microsoft.com/office/powerpoint/2010/main" val="2414436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D441788E-F35F-4049-A4CB-A1E3168C4438}" type="datetimeFigureOut">
              <a:rPr lang="zh-TW" altLang="en-US" smtClean="0"/>
              <a:t>2019/4/18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CA2F124F-E7BB-450C-8E66-EBFD01467B43}" type="slidenum">
              <a:rPr lang="zh-TW" altLang="en-US" smtClean="0"/>
              <a:t>‹#›</a:t>
            </a:fld>
            <a:endParaRPr lang="zh-TW" altLang="en-US"/>
          </a:p>
        </p:txBody>
      </p:sp>
    </p:spTree>
    <p:extLst>
      <p:ext uri="{BB962C8B-B14F-4D97-AF65-F5344CB8AC3E}">
        <p14:creationId xmlns:p14="http://schemas.microsoft.com/office/powerpoint/2010/main" val="1434681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D441788E-F35F-4049-A4CB-A1E3168C4438}" type="datetimeFigureOut">
              <a:rPr lang="zh-TW" altLang="en-US" smtClean="0"/>
              <a:t>2019/4/18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CA2F124F-E7BB-450C-8E66-EBFD01467B43}" type="slidenum">
              <a:rPr lang="zh-TW" altLang="en-US" smtClean="0"/>
              <a:t>‹#›</a:t>
            </a:fld>
            <a:endParaRPr lang="zh-TW" altLang="en-US"/>
          </a:p>
        </p:txBody>
      </p:sp>
    </p:spTree>
    <p:extLst>
      <p:ext uri="{BB962C8B-B14F-4D97-AF65-F5344CB8AC3E}">
        <p14:creationId xmlns:p14="http://schemas.microsoft.com/office/powerpoint/2010/main" val="2695658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感謝您投影片">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xmlns="" id="{DD31C544-1372-4B34-8149-B6058B8CC577}"/>
              </a:ext>
            </a:extLst>
          </p:cNvPr>
          <p:cNvSpPr/>
          <p:nvPr userDrawn="1"/>
        </p:nvSpPr>
        <p:spPr>
          <a:xfrm>
            <a:off x="8845142" y="0"/>
            <a:ext cx="26457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rtl="0"/>
            <a:endParaRPr lang="zh-TW" altLang="en-US" dirty="0">
              <a:latin typeface="Microsoft JhengHei UI" panose="020B0604030504040204" pitchFamily="34" charset="-120"/>
              <a:ea typeface="Microsoft JhengHei UI" panose="020B0604030504040204" pitchFamily="34" charset="-120"/>
              <a:sym typeface="Microsoft JhengHei UI" panose="020B0604030504040204" pitchFamily="34" charset="-120"/>
            </a:endParaRPr>
          </a:p>
        </p:txBody>
      </p:sp>
      <p:sp>
        <p:nvSpPr>
          <p:cNvPr id="14" name="矩形 13">
            <a:extLst>
              <a:ext uri="{FF2B5EF4-FFF2-40B4-BE49-F238E27FC236}">
                <a16:creationId xmlns:a16="http://schemas.microsoft.com/office/drawing/2014/main" xmlns="" id="{7B2598CA-3443-4098-80E7-1F16DC9A13CC}"/>
              </a:ext>
            </a:extLst>
          </p:cNvPr>
          <p:cNvSpPr/>
          <p:nvPr userDrawn="1"/>
        </p:nvSpPr>
        <p:spPr>
          <a:xfrm rot="5400000">
            <a:off x="5697856" y="3411857"/>
            <a:ext cx="6857999" cy="34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rtl="0"/>
            <a:endParaRPr lang="zh-TW" altLang="en-US" dirty="0">
              <a:latin typeface="Microsoft JhengHei UI" panose="020B0604030504040204" pitchFamily="34" charset="-120"/>
              <a:ea typeface="Microsoft JhengHei UI" panose="020B0604030504040204" pitchFamily="34" charset="-120"/>
              <a:sym typeface="Microsoft JhengHei UI" panose="020B0604030504040204" pitchFamily="34" charset="-120"/>
            </a:endParaRPr>
          </a:p>
        </p:txBody>
      </p:sp>
      <p:sp>
        <p:nvSpPr>
          <p:cNvPr id="12" name="圖片預留位置 11">
            <a:extLst>
              <a:ext uri="{FF2B5EF4-FFF2-40B4-BE49-F238E27FC236}">
                <a16:creationId xmlns:a16="http://schemas.microsoft.com/office/drawing/2014/main" xmlns="" id="{BE421EAA-68E8-4AED-BA2F-01A6AC66859D}"/>
              </a:ext>
            </a:extLst>
          </p:cNvPr>
          <p:cNvSpPr>
            <a:spLocks noGrp="1"/>
          </p:cNvSpPr>
          <p:nvPr>
            <p:ph type="pic" sz="quarter" idx="10" hasCustomPrompt="1"/>
          </p:nvPr>
        </p:nvSpPr>
        <p:spPr>
          <a:xfrm>
            <a:off x="3" y="0"/>
            <a:ext cx="7991591" cy="6858000"/>
          </a:xfrm>
          <a:custGeom>
            <a:avLst/>
            <a:gdLst>
              <a:gd name="connsiteX0" fmla="*/ 8526285 w 10655455"/>
              <a:gd name="connsiteY0" fmla="*/ 6283111 h 6858000"/>
              <a:gd name="connsiteX1" fmla="*/ 10157124 w 10655455"/>
              <a:gd name="connsiteY1" fmla="*/ 6283111 h 6858000"/>
              <a:gd name="connsiteX2" fmla="*/ 10407209 w 10655455"/>
              <a:gd name="connsiteY2" fmla="*/ 6430504 h 6858000"/>
              <a:gd name="connsiteX3" fmla="*/ 10606716 w 10655455"/>
              <a:gd name="connsiteY3" fmla="*/ 6774068 h 6858000"/>
              <a:gd name="connsiteX4" fmla="*/ 10655455 w 10655455"/>
              <a:gd name="connsiteY4" fmla="*/ 6858000 h 6858000"/>
              <a:gd name="connsiteX5" fmla="*/ 8025501 w 10655455"/>
              <a:gd name="connsiteY5" fmla="*/ 6858000 h 6858000"/>
              <a:gd name="connsiteX6" fmla="*/ 8129453 w 10655455"/>
              <a:gd name="connsiteY6" fmla="*/ 6678214 h 6858000"/>
              <a:gd name="connsiteX7" fmla="*/ 8272677 w 10655455"/>
              <a:gd name="connsiteY7" fmla="*/ 6430504 h 6858000"/>
              <a:gd name="connsiteX8" fmla="*/ 8526285 w 10655455"/>
              <a:gd name="connsiteY8" fmla="*/ 6283111 h 6858000"/>
              <a:gd name="connsiteX9" fmla="*/ 8508611 w 10655455"/>
              <a:gd name="connsiteY9" fmla="*/ 4776272 h 6858000"/>
              <a:gd name="connsiteX10" fmla="*/ 9153763 w 10655455"/>
              <a:gd name="connsiteY10" fmla="*/ 4776272 h 6858000"/>
              <a:gd name="connsiteX11" fmla="*/ 9252696 w 10655455"/>
              <a:gd name="connsiteY11" fmla="*/ 4834580 h 6858000"/>
              <a:gd name="connsiteX12" fmla="*/ 9575969 w 10655455"/>
              <a:gd name="connsiteY12" fmla="*/ 5391278 h 6858000"/>
              <a:gd name="connsiteX13" fmla="*/ 9575969 w 10655455"/>
              <a:gd name="connsiteY13" fmla="*/ 5505116 h 6858000"/>
              <a:gd name="connsiteX14" fmla="*/ 9252696 w 10655455"/>
              <a:gd name="connsiteY14" fmla="*/ 6061815 h 6858000"/>
              <a:gd name="connsiteX15" fmla="*/ 9153763 w 10655455"/>
              <a:gd name="connsiteY15" fmla="*/ 6120122 h 6858000"/>
              <a:gd name="connsiteX16" fmla="*/ 8508611 w 10655455"/>
              <a:gd name="connsiteY16" fmla="*/ 6120122 h 6858000"/>
              <a:gd name="connsiteX17" fmla="*/ 8408284 w 10655455"/>
              <a:gd name="connsiteY17" fmla="*/ 6061815 h 6858000"/>
              <a:gd name="connsiteX18" fmla="*/ 8086404 w 10655455"/>
              <a:gd name="connsiteY18" fmla="*/ 5505116 h 6858000"/>
              <a:gd name="connsiteX19" fmla="*/ 8086404 w 10655455"/>
              <a:gd name="connsiteY19" fmla="*/ 5391278 h 6858000"/>
              <a:gd name="connsiteX20" fmla="*/ 8408284 w 10655455"/>
              <a:gd name="connsiteY20" fmla="*/ 4834580 h 6858000"/>
              <a:gd name="connsiteX21" fmla="*/ 8508611 w 10655455"/>
              <a:gd name="connsiteY21" fmla="*/ 4776272 h 6858000"/>
              <a:gd name="connsiteX22" fmla="*/ 8438383 w 10655455"/>
              <a:gd name="connsiteY22" fmla="*/ 4182594 h 6858000"/>
              <a:gd name="connsiteX23" fmla="*/ 8671249 w 10655455"/>
              <a:gd name="connsiteY23" fmla="*/ 4182594 h 6858000"/>
              <a:gd name="connsiteX24" fmla="*/ 8706958 w 10655455"/>
              <a:gd name="connsiteY24" fmla="*/ 4203640 h 6858000"/>
              <a:gd name="connsiteX25" fmla="*/ 8823642 w 10655455"/>
              <a:gd name="connsiteY25" fmla="*/ 4404579 h 6858000"/>
              <a:gd name="connsiteX26" fmla="*/ 8823642 w 10655455"/>
              <a:gd name="connsiteY26" fmla="*/ 4445668 h 6858000"/>
              <a:gd name="connsiteX27" fmla="*/ 8706958 w 10655455"/>
              <a:gd name="connsiteY27" fmla="*/ 4646606 h 6858000"/>
              <a:gd name="connsiteX28" fmla="*/ 8671249 w 10655455"/>
              <a:gd name="connsiteY28" fmla="*/ 4667652 h 6858000"/>
              <a:gd name="connsiteX29" fmla="*/ 8438383 w 10655455"/>
              <a:gd name="connsiteY29" fmla="*/ 4667652 h 6858000"/>
              <a:gd name="connsiteX30" fmla="*/ 8402170 w 10655455"/>
              <a:gd name="connsiteY30" fmla="*/ 4646606 h 6858000"/>
              <a:gd name="connsiteX31" fmla="*/ 8285989 w 10655455"/>
              <a:gd name="connsiteY31" fmla="*/ 4445668 h 6858000"/>
              <a:gd name="connsiteX32" fmla="*/ 8285989 w 10655455"/>
              <a:gd name="connsiteY32" fmla="*/ 4404579 h 6858000"/>
              <a:gd name="connsiteX33" fmla="*/ 8402170 w 10655455"/>
              <a:gd name="connsiteY33" fmla="*/ 4203640 h 6858000"/>
              <a:gd name="connsiteX34" fmla="*/ 8438383 w 10655455"/>
              <a:gd name="connsiteY34" fmla="*/ 4182594 h 6858000"/>
              <a:gd name="connsiteX35" fmla="*/ 7678681 w 10655455"/>
              <a:gd name="connsiteY35" fmla="*/ 3459104 h 6858000"/>
              <a:gd name="connsiteX36" fmla="*/ 8119685 w 10655455"/>
              <a:gd name="connsiteY36" fmla="*/ 3459104 h 6858000"/>
              <a:gd name="connsiteX37" fmla="*/ 8187313 w 10655455"/>
              <a:gd name="connsiteY37" fmla="*/ 3498961 h 6858000"/>
              <a:gd name="connsiteX38" fmla="*/ 8408292 w 10655455"/>
              <a:gd name="connsiteY38" fmla="*/ 3879501 h 6858000"/>
              <a:gd name="connsiteX39" fmla="*/ 8408292 w 10655455"/>
              <a:gd name="connsiteY39" fmla="*/ 3957318 h 6858000"/>
              <a:gd name="connsiteX40" fmla="*/ 8187313 w 10655455"/>
              <a:gd name="connsiteY40" fmla="*/ 4337857 h 6858000"/>
              <a:gd name="connsiteX41" fmla="*/ 8119685 w 10655455"/>
              <a:gd name="connsiteY41" fmla="*/ 4377714 h 6858000"/>
              <a:gd name="connsiteX42" fmla="*/ 7678681 w 10655455"/>
              <a:gd name="connsiteY42" fmla="*/ 4377714 h 6858000"/>
              <a:gd name="connsiteX43" fmla="*/ 7610101 w 10655455"/>
              <a:gd name="connsiteY43" fmla="*/ 4337857 h 6858000"/>
              <a:gd name="connsiteX44" fmla="*/ 7390076 w 10655455"/>
              <a:gd name="connsiteY44" fmla="*/ 3957318 h 6858000"/>
              <a:gd name="connsiteX45" fmla="*/ 7390076 w 10655455"/>
              <a:gd name="connsiteY45" fmla="*/ 3879501 h 6858000"/>
              <a:gd name="connsiteX46" fmla="*/ 7610101 w 10655455"/>
              <a:gd name="connsiteY46" fmla="*/ 3498961 h 6858000"/>
              <a:gd name="connsiteX47" fmla="*/ 7678681 w 10655455"/>
              <a:gd name="connsiteY47" fmla="*/ 3459104 h 6858000"/>
              <a:gd name="connsiteX48" fmla="*/ 9108816 w 10655455"/>
              <a:gd name="connsiteY48" fmla="*/ 2082751 h 6858000"/>
              <a:gd name="connsiteX49" fmla="*/ 9876937 w 10655455"/>
              <a:gd name="connsiteY49" fmla="*/ 2082751 h 6858000"/>
              <a:gd name="connsiteX50" fmla="*/ 9994727 w 10655455"/>
              <a:gd name="connsiteY50" fmla="*/ 2152172 h 6858000"/>
              <a:gd name="connsiteX51" fmla="*/ 10379617 w 10655455"/>
              <a:gd name="connsiteY51" fmla="*/ 2814978 h 6858000"/>
              <a:gd name="connsiteX52" fmla="*/ 10379617 w 10655455"/>
              <a:gd name="connsiteY52" fmla="*/ 2950515 h 6858000"/>
              <a:gd name="connsiteX53" fmla="*/ 9994727 w 10655455"/>
              <a:gd name="connsiteY53" fmla="*/ 3613321 h 6858000"/>
              <a:gd name="connsiteX54" fmla="*/ 9876937 w 10655455"/>
              <a:gd name="connsiteY54" fmla="*/ 3682742 h 6858000"/>
              <a:gd name="connsiteX55" fmla="*/ 9108816 w 10655455"/>
              <a:gd name="connsiteY55" fmla="*/ 3682742 h 6858000"/>
              <a:gd name="connsiteX56" fmla="*/ 8989367 w 10655455"/>
              <a:gd name="connsiteY56" fmla="*/ 3613321 h 6858000"/>
              <a:gd name="connsiteX57" fmla="*/ 8606137 w 10655455"/>
              <a:gd name="connsiteY57" fmla="*/ 2950515 h 6858000"/>
              <a:gd name="connsiteX58" fmla="*/ 8606137 w 10655455"/>
              <a:gd name="connsiteY58" fmla="*/ 2814978 h 6858000"/>
              <a:gd name="connsiteX59" fmla="*/ 8989367 w 10655455"/>
              <a:gd name="connsiteY59" fmla="*/ 2152172 h 6858000"/>
              <a:gd name="connsiteX60" fmla="*/ 9108816 w 10655455"/>
              <a:gd name="connsiteY60" fmla="*/ 2082751 h 6858000"/>
              <a:gd name="connsiteX61" fmla="*/ 1321854 w 10655455"/>
              <a:gd name="connsiteY61" fmla="*/ 2071857 h 6858000"/>
              <a:gd name="connsiteX62" fmla="*/ 5365317 w 10655455"/>
              <a:gd name="connsiteY62" fmla="*/ 2071857 h 6858000"/>
              <a:gd name="connsiteX63" fmla="*/ 5985373 w 10655455"/>
              <a:gd name="connsiteY63" fmla="*/ 2437296 h 6858000"/>
              <a:gd name="connsiteX64" fmla="*/ 8011470 w 10655455"/>
              <a:gd name="connsiteY64" fmla="*/ 5926372 h 6858000"/>
              <a:gd name="connsiteX65" fmla="*/ 8011470 w 10655455"/>
              <a:gd name="connsiteY65" fmla="*/ 6639850 h 6858000"/>
              <a:gd name="connsiteX66" fmla="*/ 7904625 w 10655455"/>
              <a:gd name="connsiteY66" fmla="*/ 6823844 h 6858000"/>
              <a:gd name="connsiteX67" fmla="*/ 7884791 w 10655455"/>
              <a:gd name="connsiteY67" fmla="*/ 6858000 h 6858000"/>
              <a:gd name="connsiteX68" fmla="*/ 0 w 10655455"/>
              <a:gd name="connsiteY68" fmla="*/ 6858000 h 6858000"/>
              <a:gd name="connsiteX69" fmla="*/ 0 w 10655455"/>
              <a:gd name="connsiteY69" fmla="*/ 3635967 h 6858000"/>
              <a:gd name="connsiteX70" fmla="*/ 27177 w 10655455"/>
              <a:gd name="connsiteY70" fmla="*/ 3588964 h 6858000"/>
              <a:gd name="connsiteX71" fmla="*/ 693065 w 10655455"/>
              <a:gd name="connsiteY71" fmla="*/ 2437296 h 6858000"/>
              <a:gd name="connsiteX72" fmla="*/ 1321854 w 10655455"/>
              <a:gd name="connsiteY72" fmla="*/ 2071857 h 6858000"/>
              <a:gd name="connsiteX73" fmla="*/ 6786399 w 10655455"/>
              <a:gd name="connsiteY73" fmla="*/ 753840 h 6858000"/>
              <a:gd name="connsiteX74" fmla="*/ 8025968 w 10655455"/>
              <a:gd name="connsiteY74" fmla="*/ 753840 h 6858000"/>
              <a:gd name="connsiteX75" fmla="*/ 8216053 w 10655455"/>
              <a:gd name="connsiteY75" fmla="*/ 865869 h 6858000"/>
              <a:gd name="connsiteX76" fmla="*/ 8837177 w 10655455"/>
              <a:gd name="connsiteY76" fmla="*/ 1935484 h 6858000"/>
              <a:gd name="connsiteX77" fmla="*/ 8837177 w 10655455"/>
              <a:gd name="connsiteY77" fmla="*/ 2154207 h 6858000"/>
              <a:gd name="connsiteX78" fmla="*/ 8216053 w 10655455"/>
              <a:gd name="connsiteY78" fmla="*/ 3223823 h 6858000"/>
              <a:gd name="connsiteX79" fmla="*/ 8025968 w 10655455"/>
              <a:gd name="connsiteY79" fmla="*/ 3335852 h 6858000"/>
              <a:gd name="connsiteX80" fmla="*/ 6786399 w 10655455"/>
              <a:gd name="connsiteY80" fmla="*/ 3335852 h 6858000"/>
              <a:gd name="connsiteX81" fmla="*/ 6593637 w 10655455"/>
              <a:gd name="connsiteY81" fmla="*/ 3223823 h 6858000"/>
              <a:gd name="connsiteX82" fmla="*/ 5975192 w 10655455"/>
              <a:gd name="connsiteY82" fmla="*/ 2154207 h 6858000"/>
              <a:gd name="connsiteX83" fmla="*/ 5975192 w 10655455"/>
              <a:gd name="connsiteY83" fmla="*/ 1935484 h 6858000"/>
              <a:gd name="connsiteX84" fmla="*/ 6593637 w 10655455"/>
              <a:gd name="connsiteY84" fmla="*/ 865869 h 6858000"/>
              <a:gd name="connsiteX85" fmla="*/ 6786399 w 10655455"/>
              <a:gd name="connsiteY85" fmla="*/ 753840 h 6858000"/>
              <a:gd name="connsiteX86" fmla="*/ 0 w 10655455"/>
              <a:gd name="connsiteY86" fmla="*/ 0 h 6858000"/>
              <a:gd name="connsiteX87" fmla="*/ 6966294 w 10655455"/>
              <a:gd name="connsiteY87" fmla="*/ 0 h 6858000"/>
              <a:gd name="connsiteX88" fmla="*/ 6852387 w 10655455"/>
              <a:gd name="connsiteY88" fmla="*/ 196155 h 6858000"/>
              <a:gd name="connsiteX89" fmla="*/ 6043321 w 10655455"/>
              <a:gd name="connsiteY89" fmla="*/ 1589421 h 6858000"/>
              <a:gd name="connsiteX90" fmla="*/ 5423265 w 10655455"/>
              <a:gd name="connsiteY90" fmla="*/ 1954861 h 6858000"/>
              <a:gd name="connsiteX91" fmla="*/ 1379802 w 10655455"/>
              <a:gd name="connsiteY91" fmla="*/ 1954861 h 6858000"/>
              <a:gd name="connsiteX92" fmla="*/ 751013 w 10655455"/>
              <a:gd name="connsiteY92" fmla="*/ 1589421 h 6858000"/>
              <a:gd name="connsiteX93" fmla="*/ 1951 w 10655455"/>
              <a:gd name="connsiteY93" fmla="*/ 293901 h 6858000"/>
              <a:gd name="connsiteX94" fmla="*/ 0 w 10655455"/>
              <a:gd name="connsiteY94" fmla="*/ 290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0655455" h="6858000">
                <a:moveTo>
                  <a:pt x="8526285" y="6283111"/>
                </a:moveTo>
                <a:cubicBezTo>
                  <a:pt x="8526285" y="6283111"/>
                  <a:pt x="8526285" y="6283111"/>
                  <a:pt x="10157124" y="6283111"/>
                </a:cubicBezTo>
                <a:cubicBezTo>
                  <a:pt x="10259271" y="6283111"/>
                  <a:pt x="10357896" y="6339261"/>
                  <a:pt x="10407209" y="6430504"/>
                </a:cubicBezTo>
                <a:cubicBezTo>
                  <a:pt x="10407209" y="6430504"/>
                  <a:pt x="10407209" y="6430504"/>
                  <a:pt x="10606716" y="6774068"/>
                </a:cubicBezTo>
                <a:lnTo>
                  <a:pt x="10655455" y="6858000"/>
                </a:lnTo>
                <a:lnTo>
                  <a:pt x="8025501" y="6858000"/>
                </a:lnTo>
                <a:lnTo>
                  <a:pt x="8129453" y="6678214"/>
                </a:lnTo>
                <a:cubicBezTo>
                  <a:pt x="8174148" y="6600912"/>
                  <a:pt x="8221824" y="6518457"/>
                  <a:pt x="8272677" y="6430504"/>
                </a:cubicBezTo>
                <a:cubicBezTo>
                  <a:pt x="8325512" y="6339261"/>
                  <a:pt x="8420615" y="6283111"/>
                  <a:pt x="8526285" y="6283111"/>
                </a:cubicBezTo>
                <a:close/>
                <a:moveTo>
                  <a:pt x="8508611" y="4776272"/>
                </a:moveTo>
                <a:cubicBezTo>
                  <a:pt x="8508611" y="4776272"/>
                  <a:pt x="8508611" y="4776272"/>
                  <a:pt x="9153763" y="4776272"/>
                </a:cubicBezTo>
                <a:cubicBezTo>
                  <a:pt x="9194173" y="4776272"/>
                  <a:pt x="9233188" y="4798484"/>
                  <a:pt x="9252696" y="4834580"/>
                </a:cubicBezTo>
                <a:cubicBezTo>
                  <a:pt x="9252696" y="4834580"/>
                  <a:pt x="9252696" y="4834580"/>
                  <a:pt x="9575969" y="5391278"/>
                </a:cubicBezTo>
                <a:cubicBezTo>
                  <a:pt x="9596871" y="5425985"/>
                  <a:pt x="9596871" y="5470409"/>
                  <a:pt x="9575969" y="5505116"/>
                </a:cubicBezTo>
                <a:cubicBezTo>
                  <a:pt x="9575969" y="5505116"/>
                  <a:pt x="9575969" y="5505116"/>
                  <a:pt x="9252696" y="6061815"/>
                </a:cubicBezTo>
                <a:cubicBezTo>
                  <a:pt x="9233188" y="6097909"/>
                  <a:pt x="9194173" y="6120122"/>
                  <a:pt x="9153763" y="6120122"/>
                </a:cubicBezTo>
                <a:cubicBezTo>
                  <a:pt x="9153763" y="6120122"/>
                  <a:pt x="9153763" y="6120122"/>
                  <a:pt x="8508611" y="6120122"/>
                </a:cubicBezTo>
                <a:cubicBezTo>
                  <a:pt x="8466808" y="6120122"/>
                  <a:pt x="8429186" y="6097909"/>
                  <a:pt x="8408284" y="6061815"/>
                </a:cubicBezTo>
                <a:cubicBezTo>
                  <a:pt x="8408284" y="6061815"/>
                  <a:pt x="8408284" y="6061815"/>
                  <a:pt x="8086404" y="5505116"/>
                </a:cubicBezTo>
                <a:cubicBezTo>
                  <a:pt x="8065503" y="5470409"/>
                  <a:pt x="8065503" y="5425985"/>
                  <a:pt x="8086404" y="5391278"/>
                </a:cubicBezTo>
                <a:cubicBezTo>
                  <a:pt x="8086404" y="5391278"/>
                  <a:pt x="8086404" y="5391278"/>
                  <a:pt x="8408284" y="4834580"/>
                </a:cubicBezTo>
                <a:cubicBezTo>
                  <a:pt x="8429186" y="4798484"/>
                  <a:pt x="8466808" y="4776272"/>
                  <a:pt x="8508611" y="4776272"/>
                </a:cubicBezTo>
                <a:close/>
                <a:moveTo>
                  <a:pt x="8438383" y="4182594"/>
                </a:moveTo>
                <a:cubicBezTo>
                  <a:pt x="8438383" y="4182594"/>
                  <a:pt x="8438383" y="4182594"/>
                  <a:pt x="8671249" y="4182594"/>
                </a:cubicBezTo>
                <a:cubicBezTo>
                  <a:pt x="8685834" y="4182594"/>
                  <a:pt x="8699916" y="4190612"/>
                  <a:pt x="8706958" y="4203640"/>
                </a:cubicBezTo>
                <a:cubicBezTo>
                  <a:pt x="8706958" y="4203640"/>
                  <a:pt x="8706958" y="4203640"/>
                  <a:pt x="8823642" y="4404579"/>
                </a:cubicBezTo>
                <a:cubicBezTo>
                  <a:pt x="8831187" y="4417106"/>
                  <a:pt x="8831187" y="4433141"/>
                  <a:pt x="8823642" y="4445668"/>
                </a:cubicBezTo>
                <a:cubicBezTo>
                  <a:pt x="8823642" y="4445668"/>
                  <a:pt x="8823642" y="4445668"/>
                  <a:pt x="8706958" y="4646606"/>
                </a:cubicBezTo>
                <a:cubicBezTo>
                  <a:pt x="8699916" y="4659635"/>
                  <a:pt x="8685834" y="4667652"/>
                  <a:pt x="8671249" y="4667652"/>
                </a:cubicBezTo>
                <a:cubicBezTo>
                  <a:pt x="8671249" y="4667652"/>
                  <a:pt x="8671249" y="4667652"/>
                  <a:pt x="8438383" y="4667652"/>
                </a:cubicBezTo>
                <a:cubicBezTo>
                  <a:pt x="8423295" y="4667652"/>
                  <a:pt x="8409715" y="4659635"/>
                  <a:pt x="8402170" y="4646606"/>
                </a:cubicBezTo>
                <a:cubicBezTo>
                  <a:pt x="8402170" y="4646606"/>
                  <a:pt x="8402170" y="4646606"/>
                  <a:pt x="8285989" y="4445668"/>
                </a:cubicBezTo>
                <a:cubicBezTo>
                  <a:pt x="8278445" y="4433141"/>
                  <a:pt x="8278445" y="4417106"/>
                  <a:pt x="8285989" y="4404579"/>
                </a:cubicBezTo>
                <a:cubicBezTo>
                  <a:pt x="8285989" y="4404579"/>
                  <a:pt x="8285989" y="4404579"/>
                  <a:pt x="8402170" y="4203640"/>
                </a:cubicBezTo>
                <a:cubicBezTo>
                  <a:pt x="8409715" y="4190612"/>
                  <a:pt x="8423295" y="4182594"/>
                  <a:pt x="8438383" y="4182594"/>
                </a:cubicBezTo>
                <a:close/>
                <a:moveTo>
                  <a:pt x="7678681" y="3459104"/>
                </a:moveTo>
                <a:cubicBezTo>
                  <a:pt x="7678681" y="3459104"/>
                  <a:pt x="7678681" y="3459104"/>
                  <a:pt x="8119685" y="3459104"/>
                </a:cubicBezTo>
                <a:cubicBezTo>
                  <a:pt x="8147308" y="3459104"/>
                  <a:pt x="8173978" y="3474287"/>
                  <a:pt x="8187313" y="3498961"/>
                </a:cubicBezTo>
                <a:cubicBezTo>
                  <a:pt x="8187313" y="3498961"/>
                  <a:pt x="8187313" y="3498961"/>
                  <a:pt x="8408292" y="3879501"/>
                </a:cubicBezTo>
                <a:cubicBezTo>
                  <a:pt x="8422579" y="3903225"/>
                  <a:pt x="8422579" y="3933593"/>
                  <a:pt x="8408292" y="3957318"/>
                </a:cubicBezTo>
                <a:cubicBezTo>
                  <a:pt x="8408292" y="3957318"/>
                  <a:pt x="8408292" y="3957318"/>
                  <a:pt x="8187313" y="4337857"/>
                </a:cubicBezTo>
                <a:cubicBezTo>
                  <a:pt x="8173978" y="4362531"/>
                  <a:pt x="8147308" y="4377714"/>
                  <a:pt x="8119685" y="4377714"/>
                </a:cubicBezTo>
                <a:cubicBezTo>
                  <a:pt x="8119685" y="4377714"/>
                  <a:pt x="8119685" y="4377714"/>
                  <a:pt x="7678681" y="4377714"/>
                </a:cubicBezTo>
                <a:cubicBezTo>
                  <a:pt x="7650106" y="4377714"/>
                  <a:pt x="7624388" y="4362531"/>
                  <a:pt x="7610101" y="4337857"/>
                </a:cubicBezTo>
                <a:cubicBezTo>
                  <a:pt x="7610101" y="4337857"/>
                  <a:pt x="7610101" y="4337857"/>
                  <a:pt x="7390076" y="3957318"/>
                </a:cubicBezTo>
                <a:cubicBezTo>
                  <a:pt x="7375787" y="3933593"/>
                  <a:pt x="7375787" y="3903225"/>
                  <a:pt x="7390076" y="3879501"/>
                </a:cubicBezTo>
                <a:cubicBezTo>
                  <a:pt x="7390076" y="3879501"/>
                  <a:pt x="7390076" y="3879501"/>
                  <a:pt x="7610101" y="3498961"/>
                </a:cubicBezTo>
                <a:cubicBezTo>
                  <a:pt x="7624388" y="3474287"/>
                  <a:pt x="7650106" y="3459104"/>
                  <a:pt x="7678681" y="3459104"/>
                </a:cubicBezTo>
                <a:close/>
                <a:moveTo>
                  <a:pt x="9108816" y="2082751"/>
                </a:moveTo>
                <a:cubicBezTo>
                  <a:pt x="9108816" y="2082751"/>
                  <a:pt x="9108816" y="2082751"/>
                  <a:pt x="9876937" y="2082751"/>
                </a:cubicBezTo>
                <a:cubicBezTo>
                  <a:pt x="9925048" y="2082751"/>
                  <a:pt x="9971500" y="2109197"/>
                  <a:pt x="9994727" y="2152172"/>
                </a:cubicBezTo>
                <a:cubicBezTo>
                  <a:pt x="9994727" y="2152172"/>
                  <a:pt x="9994727" y="2152172"/>
                  <a:pt x="10379617" y="2814978"/>
                </a:cubicBezTo>
                <a:cubicBezTo>
                  <a:pt x="10404502" y="2856301"/>
                  <a:pt x="10404502" y="2909193"/>
                  <a:pt x="10379617" y="2950515"/>
                </a:cubicBezTo>
                <a:cubicBezTo>
                  <a:pt x="10379617" y="2950515"/>
                  <a:pt x="10379617" y="2950515"/>
                  <a:pt x="9994727" y="3613321"/>
                </a:cubicBezTo>
                <a:cubicBezTo>
                  <a:pt x="9971500" y="3656296"/>
                  <a:pt x="9925048" y="3682742"/>
                  <a:pt x="9876937" y="3682742"/>
                </a:cubicBezTo>
                <a:cubicBezTo>
                  <a:pt x="9876937" y="3682742"/>
                  <a:pt x="9876937" y="3682742"/>
                  <a:pt x="9108816" y="3682742"/>
                </a:cubicBezTo>
                <a:cubicBezTo>
                  <a:pt x="9059045" y="3682742"/>
                  <a:pt x="9014252" y="3656296"/>
                  <a:pt x="8989367" y="3613321"/>
                </a:cubicBezTo>
                <a:cubicBezTo>
                  <a:pt x="8989367" y="3613321"/>
                  <a:pt x="8989367" y="3613321"/>
                  <a:pt x="8606137" y="2950515"/>
                </a:cubicBezTo>
                <a:cubicBezTo>
                  <a:pt x="8581251" y="2909193"/>
                  <a:pt x="8581251" y="2856301"/>
                  <a:pt x="8606137" y="2814978"/>
                </a:cubicBezTo>
                <a:cubicBezTo>
                  <a:pt x="8606137" y="2814978"/>
                  <a:pt x="8606137" y="2814978"/>
                  <a:pt x="8989367" y="2152172"/>
                </a:cubicBezTo>
                <a:cubicBezTo>
                  <a:pt x="9014252" y="2109197"/>
                  <a:pt x="9059045" y="2082751"/>
                  <a:pt x="9108816" y="2082751"/>
                </a:cubicBezTo>
                <a:close/>
                <a:moveTo>
                  <a:pt x="1321854" y="2071857"/>
                </a:moveTo>
                <a:cubicBezTo>
                  <a:pt x="1321854" y="2071857"/>
                  <a:pt x="1321854" y="2071857"/>
                  <a:pt x="5365317" y="2071857"/>
                </a:cubicBezTo>
                <a:cubicBezTo>
                  <a:pt x="5618580" y="2071857"/>
                  <a:pt x="5863108" y="2211072"/>
                  <a:pt x="5985373" y="2437296"/>
                </a:cubicBezTo>
                <a:cubicBezTo>
                  <a:pt x="5985373" y="2437296"/>
                  <a:pt x="5985373" y="2437296"/>
                  <a:pt x="8011470" y="5926372"/>
                </a:cubicBezTo>
                <a:cubicBezTo>
                  <a:pt x="8142468" y="6143896"/>
                  <a:pt x="8142468" y="6422327"/>
                  <a:pt x="8011470" y="6639850"/>
                </a:cubicBezTo>
                <a:cubicBezTo>
                  <a:pt x="8011470" y="6639850"/>
                  <a:pt x="8011470" y="6639850"/>
                  <a:pt x="7904625" y="6823844"/>
                </a:cubicBezTo>
                <a:lnTo>
                  <a:pt x="7884791" y="6858000"/>
                </a:lnTo>
                <a:lnTo>
                  <a:pt x="0" y="6858000"/>
                </a:lnTo>
                <a:lnTo>
                  <a:pt x="0" y="3635967"/>
                </a:lnTo>
                <a:lnTo>
                  <a:pt x="27177" y="3588964"/>
                </a:lnTo>
                <a:cubicBezTo>
                  <a:pt x="220245" y="3255048"/>
                  <a:pt x="440895" y="2873431"/>
                  <a:pt x="693065" y="2437296"/>
                </a:cubicBezTo>
                <a:cubicBezTo>
                  <a:pt x="824063" y="2211072"/>
                  <a:pt x="1059859" y="2071857"/>
                  <a:pt x="1321854" y="2071857"/>
                </a:cubicBezTo>
                <a:close/>
                <a:moveTo>
                  <a:pt x="6786399" y="753840"/>
                </a:moveTo>
                <a:cubicBezTo>
                  <a:pt x="6786399" y="753840"/>
                  <a:pt x="6786399" y="753840"/>
                  <a:pt x="8025968" y="753840"/>
                </a:cubicBezTo>
                <a:cubicBezTo>
                  <a:pt x="8103608" y="753840"/>
                  <a:pt x="8178571" y="796518"/>
                  <a:pt x="8216053" y="865869"/>
                </a:cubicBezTo>
                <a:cubicBezTo>
                  <a:pt x="8216053" y="865869"/>
                  <a:pt x="8216053" y="865869"/>
                  <a:pt x="8837177" y="1935484"/>
                </a:cubicBezTo>
                <a:cubicBezTo>
                  <a:pt x="8877335" y="2002169"/>
                  <a:pt x="8877335" y="2087523"/>
                  <a:pt x="8837177" y="2154207"/>
                </a:cubicBezTo>
                <a:cubicBezTo>
                  <a:pt x="8837177" y="2154207"/>
                  <a:pt x="8837177" y="2154207"/>
                  <a:pt x="8216053" y="3223823"/>
                </a:cubicBezTo>
                <a:cubicBezTo>
                  <a:pt x="8178571" y="3293174"/>
                  <a:pt x="8103608" y="3335852"/>
                  <a:pt x="8025968" y="3335852"/>
                </a:cubicBezTo>
                <a:cubicBezTo>
                  <a:pt x="8025968" y="3335852"/>
                  <a:pt x="8025968" y="3335852"/>
                  <a:pt x="6786399" y="3335852"/>
                </a:cubicBezTo>
                <a:cubicBezTo>
                  <a:pt x="6706082" y="3335852"/>
                  <a:pt x="6633796" y="3293174"/>
                  <a:pt x="6593637" y="3223823"/>
                </a:cubicBezTo>
                <a:cubicBezTo>
                  <a:pt x="6593637" y="3223823"/>
                  <a:pt x="6593637" y="3223823"/>
                  <a:pt x="5975192" y="2154207"/>
                </a:cubicBezTo>
                <a:cubicBezTo>
                  <a:pt x="5935033" y="2087523"/>
                  <a:pt x="5935033" y="2002169"/>
                  <a:pt x="5975192" y="1935484"/>
                </a:cubicBezTo>
                <a:cubicBezTo>
                  <a:pt x="5975192" y="1935484"/>
                  <a:pt x="5975192" y="1935484"/>
                  <a:pt x="6593637" y="865869"/>
                </a:cubicBezTo>
                <a:cubicBezTo>
                  <a:pt x="6633796" y="796518"/>
                  <a:pt x="6706082" y="753840"/>
                  <a:pt x="6786399" y="753840"/>
                </a:cubicBezTo>
                <a:close/>
                <a:moveTo>
                  <a:pt x="0" y="0"/>
                </a:moveTo>
                <a:lnTo>
                  <a:pt x="6966294" y="0"/>
                </a:lnTo>
                <a:lnTo>
                  <a:pt x="6852387" y="196155"/>
                </a:lnTo>
                <a:cubicBezTo>
                  <a:pt x="6627011" y="584267"/>
                  <a:pt x="6359899" y="1044253"/>
                  <a:pt x="6043321" y="1589421"/>
                </a:cubicBezTo>
                <a:cubicBezTo>
                  <a:pt x="5921057" y="1815646"/>
                  <a:pt x="5676528" y="1954861"/>
                  <a:pt x="5423265" y="1954861"/>
                </a:cubicBezTo>
                <a:cubicBezTo>
                  <a:pt x="5423265" y="1954861"/>
                  <a:pt x="5423265" y="1954861"/>
                  <a:pt x="1379802" y="1954861"/>
                </a:cubicBezTo>
                <a:cubicBezTo>
                  <a:pt x="1117807" y="1954861"/>
                  <a:pt x="882012" y="1815646"/>
                  <a:pt x="751013" y="1589421"/>
                </a:cubicBezTo>
                <a:cubicBezTo>
                  <a:pt x="751013" y="1589421"/>
                  <a:pt x="751013" y="1589421"/>
                  <a:pt x="1951" y="293901"/>
                </a:cubicBezTo>
                <a:lnTo>
                  <a:pt x="0" y="290527"/>
                </a:lnTo>
                <a:close/>
              </a:path>
            </a:pathLst>
          </a:custGeom>
          <a:solidFill>
            <a:schemeClr val="bg1">
              <a:lumMod val="95000"/>
            </a:schemeClr>
          </a:solidFill>
        </p:spPr>
        <p:txBody>
          <a:bodyPr wrap="square" tIns="2159636" rtlCol="0" anchor="t">
            <a:noAutofit/>
          </a:bodyPr>
          <a:lstStyle>
            <a:lvl1pPr marL="0" indent="0" algn="ctr">
              <a:buNone/>
              <a:defRPr sz="1200" i="1">
                <a:latin typeface="Microsoft JhengHei UI" panose="020B0604030504040204" pitchFamily="34" charset="-120"/>
                <a:ea typeface="Microsoft JhengHei UI" panose="020B0604030504040204" pitchFamily="34" charset="-120"/>
                <a:cs typeface="Times New Roman" panose="02020603050405020304" pitchFamily="18" charset="0"/>
                <a:sym typeface="Microsoft JhengHei UI" panose="020B0604030504040204" pitchFamily="34" charset="-120"/>
              </a:defRPr>
            </a:lvl1pPr>
          </a:lstStyle>
          <a:p>
            <a:pPr rtl="0"/>
            <a:r>
              <a:rPr lang="zh-TW" altLang="en-US" dirty="0"/>
              <a:t>插入或拖放相片</a:t>
            </a:r>
          </a:p>
        </p:txBody>
      </p:sp>
      <p:sp>
        <p:nvSpPr>
          <p:cNvPr id="2" name="標題 1">
            <a:extLst>
              <a:ext uri="{FF2B5EF4-FFF2-40B4-BE49-F238E27FC236}">
                <a16:creationId xmlns:a16="http://schemas.microsoft.com/office/drawing/2014/main" xmlns="" id="{00F23EB7-E336-46EB-A4A0-3DB7A6BF4CE1}"/>
              </a:ext>
            </a:extLst>
          </p:cNvPr>
          <p:cNvSpPr>
            <a:spLocks noGrp="1"/>
          </p:cNvSpPr>
          <p:nvPr>
            <p:ph type="ctrTitle" hasCustomPrompt="1"/>
          </p:nvPr>
        </p:nvSpPr>
        <p:spPr>
          <a:xfrm>
            <a:off x="5568972" y="2834640"/>
            <a:ext cx="3344825" cy="2720356"/>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79969" tIns="287952" rIns="179969" bIns="179969" rtlCol="0" anchor="t"/>
          <a:lstStyle>
            <a:lvl1pPr algn="l">
              <a:lnSpc>
                <a:spcPts val="4000"/>
              </a:lnSpc>
              <a:defRPr sz="5000" b="1" spc="-300">
                <a:solidFill>
                  <a:schemeClr val="bg1">
                    <a:lumMod val="95000"/>
                  </a:schemeClr>
                </a:solidFill>
                <a:latin typeface="Microsoft JhengHei UI" panose="020B0604030504040204" pitchFamily="34" charset="-120"/>
                <a:ea typeface="Microsoft JhengHei UI" panose="020B0604030504040204" pitchFamily="34" charset="-120"/>
                <a:sym typeface="Microsoft JhengHei UI" panose="020B0604030504040204" pitchFamily="34" charset="-120"/>
              </a:defRPr>
            </a:lvl1pPr>
          </a:lstStyle>
          <a:p>
            <a:pPr rtl="0"/>
            <a:r>
              <a:rPr lang="zh-TW" altLang="en-US" dirty="0"/>
              <a:t>感謝您</a:t>
            </a:r>
          </a:p>
        </p:txBody>
      </p:sp>
      <p:sp>
        <p:nvSpPr>
          <p:cNvPr id="7" name="文字預留位置 5">
            <a:extLst>
              <a:ext uri="{FF2B5EF4-FFF2-40B4-BE49-F238E27FC236}">
                <a16:creationId xmlns:a16="http://schemas.microsoft.com/office/drawing/2014/main" xmlns="" id="{D907C852-B0E0-4C2E-88CE-B543605961EE}"/>
              </a:ext>
            </a:extLst>
          </p:cNvPr>
          <p:cNvSpPr>
            <a:spLocks noGrp="1"/>
          </p:cNvSpPr>
          <p:nvPr>
            <p:ph type="body" sz="quarter" idx="15" hasCustomPrompt="1"/>
          </p:nvPr>
        </p:nvSpPr>
        <p:spPr>
          <a:xfrm>
            <a:off x="6026139" y="3859066"/>
            <a:ext cx="2641136" cy="288000"/>
          </a:xfrm>
        </p:spPr>
        <p:txBody>
          <a:bodyPr rtlCol="0"/>
          <a:lstStyle>
            <a:lvl1pPr marL="0" indent="0">
              <a:buNone/>
              <a:defRPr>
                <a:solidFill>
                  <a:schemeClr val="bg1">
                    <a:lumMod val="95000"/>
                  </a:schemeClr>
                </a:solidFill>
                <a:latin typeface="Microsoft JhengHei UI" panose="020B0604030504040204" pitchFamily="34" charset="-120"/>
                <a:ea typeface="Microsoft JhengHei UI" panose="020B0604030504040204" pitchFamily="34" charset="-120"/>
                <a:sym typeface="Microsoft JhengHei UI" panose="020B0604030504040204" pitchFamily="34" charset="-120"/>
              </a:defRPr>
            </a:lvl1pPr>
            <a:lvl2pPr marL="266655" indent="0">
              <a:buNone/>
              <a:defRPr/>
            </a:lvl2pPr>
            <a:lvl3pPr marL="542833" indent="0">
              <a:buNone/>
              <a:defRPr/>
            </a:lvl3pPr>
            <a:lvl4pPr marL="809489" indent="0">
              <a:buNone/>
              <a:defRPr/>
            </a:lvl4pPr>
            <a:lvl5pPr marL="1076143" indent="0">
              <a:buNone/>
              <a:defRPr/>
            </a:lvl5pPr>
          </a:lstStyle>
          <a:p>
            <a:pPr lvl="0" rtl="0"/>
            <a:r>
              <a:rPr lang="zh-TW" altLang="en-US" dirty="0"/>
              <a:t>全名</a:t>
            </a:r>
          </a:p>
        </p:txBody>
      </p:sp>
      <p:sp>
        <p:nvSpPr>
          <p:cNvPr id="8" name="文字預留位置 6">
            <a:extLst>
              <a:ext uri="{FF2B5EF4-FFF2-40B4-BE49-F238E27FC236}">
                <a16:creationId xmlns:a16="http://schemas.microsoft.com/office/drawing/2014/main" xmlns="" id="{D84C0BEF-F601-4B10-8AEE-4859FE996B34}"/>
              </a:ext>
            </a:extLst>
          </p:cNvPr>
          <p:cNvSpPr>
            <a:spLocks noGrp="1"/>
          </p:cNvSpPr>
          <p:nvPr>
            <p:ph type="body" sz="quarter" idx="16" hasCustomPrompt="1"/>
          </p:nvPr>
        </p:nvSpPr>
        <p:spPr>
          <a:xfrm>
            <a:off x="6026139" y="4220191"/>
            <a:ext cx="2641136" cy="288000"/>
          </a:xfrm>
        </p:spPr>
        <p:txBody>
          <a:bodyPr rtlCol="0"/>
          <a:lstStyle>
            <a:lvl1pPr marL="0" indent="0">
              <a:buNone/>
              <a:defRPr>
                <a:solidFill>
                  <a:schemeClr val="bg1">
                    <a:lumMod val="95000"/>
                  </a:schemeClr>
                </a:solidFill>
                <a:latin typeface="Microsoft JhengHei UI" panose="020B0604030504040204" pitchFamily="34" charset="-120"/>
                <a:ea typeface="Microsoft JhengHei UI" panose="020B0604030504040204" pitchFamily="34" charset="-120"/>
                <a:sym typeface="Microsoft JhengHei UI" panose="020B0604030504040204" pitchFamily="34" charset="-120"/>
              </a:defRPr>
            </a:lvl1pPr>
            <a:lvl2pPr marL="266655" indent="0">
              <a:buNone/>
              <a:defRPr/>
            </a:lvl2pPr>
            <a:lvl3pPr marL="542833" indent="0">
              <a:buNone/>
              <a:defRPr/>
            </a:lvl3pPr>
            <a:lvl4pPr marL="809489" indent="0">
              <a:buNone/>
              <a:defRPr/>
            </a:lvl4pPr>
            <a:lvl5pPr marL="1076143" indent="0">
              <a:buNone/>
              <a:defRPr/>
            </a:lvl5pPr>
          </a:lstStyle>
          <a:p>
            <a:pPr lvl="0" rtl="0"/>
            <a:r>
              <a:rPr lang="zh-TW" altLang="en-US" dirty="0"/>
              <a:t>電話號碼</a:t>
            </a:r>
          </a:p>
        </p:txBody>
      </p:sp>
      <p:sp>
        <p:nvSpPr>
          <p:cNvPr id="9" name="文字預留位置 7">
            <a:extLst>
              <a:ext uri="{FF2B5EF4-FFF2-40B4-BE49-F238E27FC236}">
                <a16:creationId xmlns:a16="http://schemas.microsoft.com/office/drawing/2014/main" xmlns="" id="{83A6EF9B-EF2F-4949-9CC4-C16BF8DC85A0}"/>
              </a:ext>
            </a:extLst>
          </p:cNvPr>
          <p:cNvSpPr>
            <a:spLocks noGrp="1"/>
          </p:cNvSpPr>
          <p:nvPr>
            <p:ph type="body" sz="quarter" idx="17" hasCustomPrompt="1"/>
          </p:nvPr>
        </p:nvSpPr>
        <p:spPr>
          <a:xfrm>
            <a:off x="6026139" y="4581312"/>
            <a:ext cx="2641136" cy="288000"/>
          </a:xfrm>
        </p:spPr>
        <p:txBody>
          <a:bodyPr rtlCol="0"/>
          <a:lstStyle>
            <a:lvl1pPr marL="0" indent="0">
              <a:buNone/>
              <a:defRPr>
                <a:solidFill>
                  <a:schemeClr val="bg1">
                    <a:lumMod val="95000"/>
                  </a:schemeClr>
                </a:solidFill>
                <a:latin typeface="Microsoft JhengHei UI" panose="020B0604030504040204" pitchFamily="34" charset="-120"/>
                <a:ea typeface="Microsoft JhengHei UI" panose="020B0604030504040204" pitchFamily="34" charset="-120"/>
                <a:sym typeface="Microsoft JhengHei UI" panose="020B0604030504040204" pitchFamily="34" charset="-120"/>
              </a:defRPr>
            </a:lvl1pPr>
            <a:lvl2pPr marL="266655" indent="0">
              <a:buNone/>
              <a:defRPr/>
            </a:lvl2pPr>
            <a:lvl3pPr marL="542833" indent="0">
              <a:buNone/>
              <a:defRPr/>
            </a:lvl3pPr>
            <a:lvl4pPr marL="809489" indent="0">
              <a:buNone/>
              <a:defRPr/>
            </a:lvl4pPr>
            <a:lvl5pPr marL="1076143" indent="0">
              <a:buNone/>
              <a:defRPr/>
            </a:lvl5pPr>
          </a:lstStyle>
          <a:p>
            <a:pPr lvl="0" rtl="0"/>
            <a:r>
              <a:rPr lang="zh-TW" altLang="en-US" dirty="0"/>
              <a:t>電子郵件或社交媒體控制代碼</a:t>
            </a:r>
          </a:p>
        </p:txBody>
      </p:sp>
      <p:sp>
        <p:nvSpPr>
          <p:cNvPr id="10" name="文字預留位置 8">
            <a:extLst>
              <a:ext uri="{FF2B5EF4-FFF2-40B4-BE49-F238E27FC236}">
                <a16:creationId xmlns:a16="http://schemas.microsoft.com/office/drawing/2014/main" xmlns="" id="{BE8CA170-9CA9-448E-B07A-E01AB84F7FD3}"/>
              </a:ext>
            </a:extLst>
          </p:cNvPr>
          <p:cNvSpPr>
            <a:spLocks noGrp="1"/>
          </p:cNvSpPr>
          <p:nvPr>
            <p:ph type="body" sz="quarter" idx="18" hasCustomPrompt="1"/>
          </p:nvPr>
        </p:nvSpPr>
        <p:spPr>
          <a:xfrm>
            <a:off x="6026139" y="4942435"/>
            <a:ext cx="2641136" cy="288000"/>
          </a:xfrm>
        </p:spPr>
        <p:txBody>
          <a:bodyPr rtlCol="0"/>
          <a:lstStyle>
            <a:lvl1pPr marL="0" indent="0">
              <a:buNone/>
              <a:defRPr>
                <a:solidFill>
                  <a:schemeClr val="bg1">
                    <a:lumMod val="95000"/>
                  </a:schemeClr>
                </a:solidFill>
                <a:latin typeface="Microsoft JhengHei UI" panose="020B0604030504040204" pitchFamily="34" charset="-120"/>
                <a:ea typeface="Microsoft JhengHei UI" panose="020B0604030504040204" pitchFamily="34" charset="-120"/>
                <a:sym typeface="Microsoft JhengHei UI" panose="020B0604030504040204" pitchFamily="34" charset="-120"/>
              </a:defRPr>
            </a:lvl1pPr>
            <a:lvl2pPr marL="266655" indent="0">
              <a:buNone/>
              <a:defRPr/>
            </a:lvl2pPr>
            <a:lvl3pPr marL="542833" indent="0">
              <a:buNone/>
              <a:defRPr/>
            </a:lvl3pPr>
            <a:lvl4pPr marL="809489" indent="0">
              <a:buNone/>
              <a:defRPr/>
            </a:lvl4pPr>
            <a:lvl5pPr marL="1076143" indent="0">
              <a:buNone/>
              <a:defRPr/>
            </a:lvl5pPr>
          </a:lstStyle>
          <a:p>
            <a:pPr lvl="0" rtl="0"/>
            <a:r>
              <a:rPr lang="zh-TW" altLang="en-US" dirty="0"/>
              <a:t>公司網站</a:t>
            </a:r>
          </a:p>
        </p:txBody>
      </p:sp>
    </p:spTree>
    <p:extLst>
      <p:ext uri="{BB962C8B-B14F-4D97-AF65-F5344CB8AC3E}">
        <p14:creationId xmlns:p14="http://schemas.microsoft.com/office/powerpoint/2010/main" val="1399760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D441788E-F35F-4049-A4CB-A1E3168C4438}" type="datetimeFigureOut">
              <a:rPr lang="zh-TW" altLang="en-US" smtClean="0"/>
              <a:t>2019/4/18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CA2F124F-E7BB-450C-8E66-EBFD01467B43}" type="slidenum">
              <a:rPr lang="zh-TW" altLang="en-US" smtClean="0"/>
              <a:t>‹#›</a:t>
            </a:fld>
            <a:endParaRPr lang="zh-TW" altLang="en-US"/>
          </a:p>
        </p:txBody>
      </p:sp>
    </p:spTree>
    <p:extLst>
      <p:ext uri="{BB962C8B-B14F-4D97-AF65-F5344CB8AC3E}">
        <p14:creationId xmlns:p14="http://schemas.microsoft.com/office/powerpoint/2010/main" val="467727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D441788E-F35F-4049-A4CB-A1E3168C4438}" type="datetimeFigureOut">
              <a:rPr lang="zh-TW" altLang="en-US" smtClean="0"/>
              <a:t>2019/4/18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CA2F124F-E7BB-450C-8E66-EBFD01467B43}" type="slidenum">
              <a:rPr lang="zh-TW" altLang="en-US" smtClean="0"/>
              <a:t>‹#›</a:t>
            </a:fld>
            <a:endParaRPr lang="zh-TW" altLang="en-US"/>
          </a:p>
        </p:txBody>
      </p:sp>
    </p:spTree>
    <p:extLst>
      <p:ext uri="{BB962C8B-B14F-4D97-AF65-F5344CB8AC3E}">
        <p14:creationId xmlns:p14="http://schemas.microsoft.com/office/powerpoint/2010/main" val="1773947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D441788E-F35F-4049-A4CB-A1E3168C4438}" type="datetimeFigureOut">
              <a:rPr lang="zh-TW" altLang="en-US" smtClean="0"/>
              <a:t>2019/4/18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CA2F124F-E7BB-450C-8E66-EBFD01467B43}" type="slidenum">
              <a:rPr lang="zh-TW" altLang="en-US" smtClean="0"/>
              <a:t>‹#›</a:t>
            </a:fld>
            <a:endParaRPr lang="zh-TW" altLang="en-US"/>
          </a:p>
        </p:txBody>
      </p:sp>
    </p:spTree>
    <p:extLst>
      <p:ext uri="{BB962C8B-B14F-4D97-AF65-F5344CB8AC3E}">
        <p14:creationId xmlns:p14="http://schemas.microsoft.com/office/powerpoint/2010/main" val="3068286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D441788E-F35F-4049-A4CB-A1E3168C4438}" type="datetimeFigureOut">
              <a:rPr lang="zh-TW" altLang="en-US" smtClean="0"/>
              <a:t>2019/4/18</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CA2F124F-E7BB-450C-8E66-EBFD01467B43}" type="slidenum">
              <a:rPr lang="zh-TW" altLang="en-US" smtClean="0"/>
              <a:t>‹#›</a:t>
            </a:fld>
            <a:endParaRPr lang="zh-TW" altLang="en-US"/>
          </a:p>
        </p:txBody>
      </p:sp>
    </p:spTree>
    <p:extLst>
      <p:ext uri="{BB962C8B-B14F-4D97-AF65-F5344CB8AC3E}">
        <p14:creationId xmlns:p14="http://schemas.microsoft.com/office/powerpoint/2010/main" val="2304423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D441788E-F35F-4049-A4CB-A1E3168C4438}" type="datetimeFigureOut">
              <a:rPr lang="zh-TW" altLang="en-US" smtClean="0"/>
              <a:t>2019/4/18</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CA2F124F-E7BB-450C-8E66-EBFD01467B43}" type="slidenum">
              <a:rPr lang="zh-TW" altLang="en-US" smtClean="0"/>
              <a:t>‹#›</a:t>
            </a:fld>
            <a:endParaRPr lang="zh-TW" altLang="en-US"/>
          </a:p>
        </p:txBody>
      </p:sp>
    </p:spTree>
    <p:extLst>
      <p:ext uri="{BB962C8B-B14F-4D97-AF65-F5344CB8AC3E}">
        <p14:creationId xmlns:p14="http://schemas.microsoft.com/office/powerpoint/2010/main" val="1411688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D441788E-F35F-4049-A4CB-A1E3168C4438}" type="datetimeFigureOut">
              <a:rPr lang="zh-TW" altLang="en-US" smtClean="0"/>
              <a:t>2019/4/18</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CA2F124F-E7BB-450C-8E66-EBFD01467B43}" type="slidenum">
              <a:rPr lang="zh-TW" altLang="en-US" smtClean="0"/>
              <a:t>‹#›</a:t>
            </a:fld>
            <a:endParaRPr lang="zh-TW" altLang="en-US"/>
          </a:p>
        </p:txBody>
      </p:sp>
    </p:spTree>
    <p:extLst>
      <p:ext uri="{BB962C8B-B14F-4D97-AF65-F5344CB8AC3E}">
        <p14:creationId xmlns:p14="http://schemas.microsoft.com/office/powerpoint/2010/main" val="3739984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D441788E-F35F-4049-A4CB-A1E3168C4438}" type="datetimeFigureOut">
              <a:rPr lang="zh-TW" altLang="en-US" smtClean="0"/>
              <a:t>2019/4/18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CA2F124F-E7BB-450C-8E66-EBFD01467B43}" type="slidenum">
              <a:rPr lang="zh-TW" altLang="en-US" smtClean="0"/>
              <a:t>‹#›</a:t>
            </a:fld>
            <a:endParaRPr lang="zh-TW" altLang="en-US"/>
          </a:p>
        </p:txBody>
      </p:sp>
    </p:spTree>
    <p:extLst>
      <p:ext uri="{BB962C8B-B14F-4D97-AF65-F5344CB8AC3E}">
        <p14:creationId xmlns:p14="http://schemas.microsoft.com/office/powerpoint/2010/main" val="3314626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D441788E-F35F-4049-A4CB-A1E3168C4438}" type="datetimeFigureOut">
              <a:rPr lang="zh-TW" altLang="en-US" smtClean="0"/>
              <a:t>2019/4/18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CA2F124F-E7BB-450C-8E66-EBFD01467B43}" type="slidenum">
              <a:rPr lang="zh-TW" altLang="en-US" smtClean="0"/>
              <a:t>‹#›</a:t>
            </a:fld>
            <a:endParaRPr lang="zh-TW" altLang="en-US"/>
          </a:p>
        </p:txBody>
      </p:sp>
    </p:spTree>
    <p:extLst>
      <p:ext uri="{BB962C8B-B14F-4D97-AF65-F5344CB8AC3E}">
        <p14:creationId xmlns:p14="http://schemas.microsoft.com/office/powerpoint/2010/main" val="2540888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41788E-F35F-4049-A4CB-A1E3168C4438}" type="datetimeFigureOut">
              <a:rPr lang="zh-TW" altLang="en-US" smtClean="0"/>
              <a:t>2019/4/18</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2F124F-E7BB-450C-8E66-EBFD01467B43}" type="slidenum">
              <a:rPr lang="zh-TW" altLang="en-US" smtClean="0"/>
              <a:t>‹#›</a:t>
            </a:fld>
            <a:endParaRPr lang="zh-TW" altLang="en-US"/>
          </a:p>
        </p:txBody>
      </p:sp>
    </p:spTree>
    <p:extLst>
      <p:ext uri="{BB962C8B-B14F-4D97-AF65-F5344CB8AC3E}">
        <p14:creationId xmlns:p14="http://schemas.microsoft.com/office/powerpoint/2010/main" val="28692702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image" Target="../media/image13.sv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1.svg"/><Relationship Id="rId10" Type="http://schemas.openxmlformats.org/officeDocument/2006/relationships/image" Target="../media/image4.jpg"/><Relationship Id="rId9" Type="http://schemas.openxmlformats.org/officeDocument/2006/relationships/image" Target="../media/image15.svg"/></Relationships>
</file>

<file path=ppt/slides/_rels/slide10.xml.rels><?xml version="1.0" encoding="UTF-8" standalone="yes"?>
<Relationships xmlns="http://schemas.openxmlformats.org/package/2006/relationships"><Relationship Id="rId3" Type="http://schemas.openxmlformats.org/officeDocument/2006/relationships/hyperlink" Target="https://www.umk.pl/en/university/university/" TargetMode="External"/><Relationship Id="rId2" Type="http://schemas.openxmlformats.org/officeDocument/2006/relationships/hyperlink" Target="https://www.umk.pl/en/"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msu.ru/en/"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skku.edu/eng/" TargetMode="External"/><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hyperlink" Target="http://www.skku.edu/new_home/index.jsp"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skhu.ac.kr/main.aspx" TargetMode="External"/><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mju.ac.kr/mbs/mjukr/intro_18.jsp" TargetMode="External"/><Relationship Id="rId2" Type="http://schemas.openxmlformats.org/officeDocument/2006/relationships/hyperlink" Target="https://www.mju.ac.kr/mbs/mjuen/index.jsp"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hyperlink" Target="https://www.bufs.ac.kr/html/ganji_1/intro.html" TargetMode="External"/><Relationship Id="rId2" Type="http://schemas.openxmlformats.org/officeDocument/2006/relationships/hyperlink" Target="https://www.u-fukui.ac.jp/eng" TargetMode="Externa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kmu.ac.kr/english/"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cityu.edu.hk/cityu/index-tc.htm" TargetMode="External"/><Relationship Id="rId2" Type="http://schemas.openxmlformats.org/officeDocument/2006/relationships/hyperlink" Target="https://www.cityu.edu.hk/" TargetMode="External"/><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hyperlink" Target="http://www.scm.cityu.edu.hk/exchange_programmes/inbound_exchange_programme"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um.edu.mo/zh-hant/index.html" TargetMode="External"/><Relationship Id="rId2" Type="http://schemas.openxmlformats.org/officeDocument/2006/relationships/hyperlink" Target="https://www.um.edu.mo/" TargetMode="Externa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hyperlink" Target="https://www.cityu.edu.hk/" TargetMode="External"/><Relationship Id="rId2" Type="http://schemas.openxmlformats.org/officeDocument/2006/relationships/hyperlink" Target="http://www.utar.edu.my/main.jsp" TargetMode="Externa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juniata.edu/" TargetMode="External"/><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hyperlink" Target="http://www.juniata.edu/"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uwrf.edu/" TargetMode="External"/><Relationship Id="rId2" Type="http://schemas.openxmlformats.org/officeDocument/2006/relationships/hyperlink" Target="https://www.uwrf.edu/"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hyperlink" Target="http://www.svsu.edu/" TargetMode="External"/><Relationship Id="rId2" Type="http://schemas.openxmlformats.org/officeDocument/2006/relationships/hyperlink" Target="https://www.svsu.edu/" TargetMode="Externa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hyperlink" Target="http://www.utb.cz/?lang=2" TargetMode="External"/><Relationship Id="rId2" Type="http://schemas.openxmlformats.org/officeDocument/2006/relationships/hyperlink" Target="https://www.utb.cz/en/"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uniroma3.it/"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kandydaci.wsiz.rzeszow.pl/en/" TargetMode="External"/><Relationship Id="rId2" Type="http://schemas.openxmlformats.org/officeDocument/2006/relationships/hyperlink" Target="https://en.uitm.edu.eu/" TargetMode="External"/><Relationship Id="rId1" Type="http://schemas.openxmlformats.org/officeDocument/2006/relationships/slideLayout" Target="../slideLayouts/slideLayout2.xml"/><Relationship Id="rId4" Type="http://schemas.openxmlformats.org/officeDocument/2006/relationships/image" Target="../media/image1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文字方塊 37" descr="輔色至標題區塊">
            <a:extLst>
              <a:ext uri="{FF2B5EF4-FFF2-40B4-BE49-F238E27FC236}">
                <a16:creationId xmlns:a16="http://schemas.microsoft.com/office/drawing/2014/main" xmlns="" id="{B231FB9C-F234-41D0-A4CE-8C29A5F2F553}"/>
              </a:ext>
              <a:ext uri="{C183D7F6-B498-43B3-948B-1728B52AA6E4}">
                <adec:decorative xmlns:adec="http://schemas.microsoft.com/office/drawing/2017/decorative" xmlns="" val="1"/>
              </a:ext>
            </a:extLst>
          </p:cNvPr>
          <p:cNvSpPr txBox="1">
            <a:spLocks/>
          </p:cNvSpPr>
          <p:nvPr/>
        </p:nvSpPr>
        <p:spPr>
          <a:xfrm>
            <a:off x="8515730" y="3842402"/>
            <a:ext cx="635248" cy="2200275"/>
          </a:xfrm>
          <a:custGeom>
            <a:avLst/>
            <a:gdLst>
              <a:gd name="connsiteX0" fmla="*/ 99480 w 846997"/>
              <a:gd name="connsiteY0" fmla="*/ 0 h 2200275"/>
              <a:gd name="connsiteX1" fmla="*/ 846997 w 846997"/>
              <a:gd name="connsiteY1" fmla="*/ 0 h 2200275"/>
              <a:gd name="connsiteX2" fmla="*/ 846997 w 846997"/>
              <a:gd name="connsiteY2" fmla="*/ 2200275 h 2200275"/>
              <a:gd name="connsiteX3" fmla="*/ 99480 w 846997"/>
              <a:gd name="connsiteY3" fmla="*/ 2200275 h 2200275"/>
              <a:gd name="connsiteX4" fmla="*/ 0 w 846997"/>
              <a:gd name="connsiteY4" fmla="*/ 2099942 h 2200275"/>
              <a:gd name="connsiteX5" fmla="*/ 0 w 846997"/>
              <a:gd name="connsiteY5" fmla="*/ 100333 h 2200275"/>
              <a:gd name="connsiteX6" fmla="*/ 99480 w 846997"/>
              <a:gd name="connsiteY6" fmla="*/ 0 h 2200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6997" h="2200275">
                <a:moveTo>
                  <a:pt x="99480" y="0"/>
                </a:moveTo>
                <a:lnTo>
                  <a:pt x="846997" y="0"/>
                </a:lnTo>
                <a:lnTo>
                  <a:pt x="846997" y="2200275"/>
                </a:lnTo>
                <a:lnTo>
                  <a:pt x="99480" y="2200275"/>
                </a:lnTo>
                <a:cubicBezTo>
                  <a:pt x="44539" y="2200275"/>
                  <a:pt x="0" y="2155354"/>
                  <a:pt x="0" y="2099942"/>
                </a:cubicBezTo>
                <a:lnTo>
                  <a:pt x="0" y="100333"/>
                </a:lnTo>
                <a:cubicBezTo>
                  <a:pt x="0" y="44921"/>
                  <a:pt x="44539" y="0"/>
                  <a:pt x="99480" y="0"/>
                </a:cubicBezTo>
                <a:close/>
              </a:path>
            </a:pathLst>
          </a:custGeom>
          <a:gradFill>
            <a:gsLst>
              <a:gs pos="100000">
                <a:schemeClr val="tx1">
                  <a:lumMod val="75000"/>
                  <a:lumOff val="25000"/>
                </a:schemeClr>
              </a:gs>
              <a:gs pos="0">
                <a:schemeClr val="tx1"/>
              </a:gs>
            </a:gsLst>
            <a:lin ang="0" scaled="0"/>
          </a:gradFill>
          <a:ln w="3175">
            <a:solidFill>
              <a:schemeClr val="tx1">
                <a:lumMod val="85000"/>
                <a:lumOff val="15000"/>
              </a:schemeClr>
            </a:solidFill>
          </a:ln>
        </p:spPr>
        <p:txBody>
          <a:bodyPr vert="horz" wrap="square" lIns="179969" tIns="287952" rIns="179969" bIns="179969" rtlCol="0" anchor="t">
            <a:noAutofit/>
          </a:bodyPr>
          <a:lstStyle>
            <a:lvl1pPr algn="l" defTabSz="914400" rtl="0" eaLnBrk="1" latinLnBrk="0" hangingPunct="1">
              <a:lnSpc>
                <a:spcPts val="4000"/>
              </a:lnSpc>
              <a:spcBef>
                <a:spcPct val="0"/>
              </a:spcBef>
              <a:buNone/>
              <a:defRPr sz="5000" b="1" kern="1200" spc="-300">
                <a:solidFill>
                  <a:schemeClr val="bg1">
                    <a:lumMod val="95000"/>
                  </a:schemeClr>
                </a:solidFill>
                <a:latin typeface="+mj-lt"/>
                <a:ea typeface="+mj-ea"/>
                <a:cs typeface="+mj-cs"/>
              </a:defRPr>
            </a:lvl1pPr>
          </a:lstStyle>
          <a:p>
            <a:pPr rtl="0"/>
            <a:endParaRPr lang="zh-TW" altLang="en-US" dirty="0">
              <a:latin typeface="Microsoft JhengHei UI" panose="020B0604030504040204" pitchFamily="34" charset="-120"/>
              <a:ea typeface="Microsoft JhengHei UI" panose="020B0604030504040204" pitchFamily="34" charset="-120"/>
              <a:sym typeface="Microsoft JhengHei UI" panose="020B0604030504040204" pitchFamily="34" charset="-120"/>
            </a:endParaRPr>
          </a:p>
        </p:txBody>
      </p:sp>
      <p:sp>
        <p:nvSpPr>
          <p:cNvPr id="35" name="等腰三角形 34" descr="陰影至標題區塊">
            <a:extLst>
              <a:ext uri="{FF2B5EF4-FFF2-40B4-BE49-F238E27FC236}">
                <a16:creationId xmlns:a16="http://schemas.microsoft.com/office/drawing/2014/main" xmlns="" id="{FE193317-B8BD-46CA-B0A6-8A7511B086D9}"/>
              </a:ext>
              <a:ext uri="{C183D7F6-B498-43B3-948B-1728B52AA6E4}">
                <adec:decorative xmlns:adec="http://schemas.microsoft.com/office/drawing/2017/decorative" xmlns="" val="1"/>
              </a:ext>
            </a:extLst>
          </p:cNvPr>
          <p:cNvSpPr/>
          <p:nvPr/>
        </p:nvSpPr>
        <p:spPr>
          <a:xfrm rot="10800000">
            <a:off x="8519299" y="5556895"/>
            <a:ext cx="357187" cy="424971"/>
          </a:xfrm>
          <a:prstGeom prst="triangle">
            <a:avLst>
              <a:gd name="adj" fmla="val 100000"/>
            </a:avLst>
          </a:prstGeom>
          <a:solidFill>
            <a:schemeClr val="accent1"/>
          </a:solid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rtl="0"/>
            <a:endParaRPr lang="zh-TW" altLang="en-US" dirty="0">
              <a:latin typeface="Microsoft JhengHei UI" panose="020B0604030504040204" pitchFamily="34" charset="-120"/>
              <a:ea typeface="Microsoft JhengHei UI" panose="020B0604030504040204" pitchFamily="34" charset="-120"/>
              <a:sym typeface="Microsoft JhengHei UI" panose="020B0604030504040204" pitchFamily="34" charset="-120"/>
            </a:endParaRPr>
          </a:p>
        </p:txBody>
      </p:sp>
      <p:sp>
        <p:nvSpPr>
          <p:cNvPr id="32" name="手繪多邊形 5" descr="實心輔色區塊">
            <a:extLst>
              <a:ext uri="{FF2B5EF4-FFF2-40B4-BE49-F238E27FC236}">
                <a16:creationId xmlns:a16="http://schemas.microsoft.com/office/drawing/2014/main" xmlns="" id="{85E0D4E1-E389-4671-B0E7-165A10A05425}"/>
              </a:ext>
              <a:ext uri="{C183D7F6-B498-43B3-948B-1728B52AA6E4}">
                <adec:decorative xmlns:adec="http://schemas.microsoft.com/office/drawing/2017/decorative" xmlns="" val="1"/>
              </a:ext>
            </a:extLst>
          </p:cNvPr>
          <p:cNvSpPr>
            <a:spLocks noChangeAspect="1"/>
          </p:cNvSpPr>
          <p:nvPr/>
        </p:nvSpPr>
        <p:spPr bwMode="auto">
          <a:xfrm>
            <a:off x="3193014" y="2355010"/>
            <a:ext cx="1378988"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lumMod val="95000"/>
            </a:schemeClr>
          </a:solidFill>
          <a:ln w="63500" cap="flat">
            <a:noFill/>
            <a:prstDash val="solid"/>
            <a:miter lim="800000"/>
            <a:headEnd/>
            <a:tailEnd/>
          </a:ln>
        </p:spPr>
        <p:txBody>
          <a:bodyPr vert="horz" wrap="square" lIns="91424" tIns="45713" rIns="91424" bIns="45713" numCol="1" rtlCol="0" anchor="t" anchorCtr="0" compatLnSpc="1">
            <a:prstTxWarp prst="textNoShape">
              <a:avLst/>
            </a:prstTxWarp>
          </a:bodyPr>
          <a:lstStyle/>
          <a:p>
            <a:pPr rtl="0"/>
            <a:endParaRPr lang="zh-TW" altLang="en-US" dirty="0">
              <a:latin typeface="Microsoft JhengHei UI" panose="020B0604030504040204" pitchFamily="34" charset="-120"/>
              <a:ea typeface="Microsoft JhengHei UI" panose="020B0604030504040204" pitchFamily="34" charset="-120"/>
              <a:sym typeface="Microsoft JhengHei UI" panose="020B0604030504040204" pitchFamily="34" charset="-120"/>
            </a:endParaRPr>
          </a:p>
        </p:txBody>
      </p:sp>
      <p:sp>
        <p:nvSpPr>
          <p:cNvPr id="33" name="手繪多邊形 5" descr="空心輔色區塊">
            <a:extLst>
              <a:ext uri="{FF2B5EF4-FFF2-40B4-BE49-F238E27FC236}">
                <a16:creationId xmlns:a16="http://schemas.microsoft.com/office/drawing/2014/main" xmlns="" id="{8186FEAF-6E1E-4258-94C3-5C589D4B5ADE}"/>
              </a:ext>
              <a:ext uri="{C183D7F6-B498-43B3-948B-1728B52AA6E4}">
                <adec:decorative xmlns:adec="http://schemas.microsoft.com/office/drawing/2017/decorative" xmlns="" val="1"/>
              </a:ext>
            </a:extLst>
          </p:cNvPr>
          <p:cNvSpPr>
            <a:spLocks noChangeAspect="1"/>
          </p:cNvSpPr>
          <p:nvPr/>
        </p:nvSpPr>
        <p:spPr bwMode="auto">
          <a:xfrm>
            <a:off x="4868046" y="1236374"/>
            <a:ext cx="1378988"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lumMod val="95000"/>
              </a:schemeClr>
            </a:solidFill>
            <a:prstDash val="solid"/>
            <a:miter lim="800000"/>
            <a:headEnd/>
            <a:tailEnd/>
          </a:ln>
        </p:spPr>
        <p:txBody>
          <a:bodyPr vert="horz" wrap="square" lIns="91424" tIns="45713" rIns="91424" bIns="45713" numCol="1" rtlCol="0" anchor="t" anchorCtr="0" compatLnSpc="1">
            <a:prstTxWarp prst="textNoShape">
              <a:avLst/>
            </a:prstTxWarp>
          </a:bodyPr>
          <a:lstStyle/>
          <a:p>
            <a:pPr rtl="0"/>
            <a:endParaRPr lang="zh-TW" altLang="en-US" dirty="0">
              <a:latin typeface="Microsoft JhengHei UI" panose="020B0604030504040204" pitchFamily="34" charset="-120"/>
              <a:ea typeface="Microsoft JhengHei UI" panose="020B0604030504040204" pitchFamily="34" charset="-120"/>
              <a:sym typeface="Microsoft JhengHei UI" panose="020B0604030504040204" pitchFamily="34" charset="-120"/>
            </a:endParaRPr>
          </a:p>
        </p:txBody>
      </p:sp>
      <p:pic>
        <p:nvPicPr>
          <p:cNvPr id="8" name="圖形 7" descr="使用者" title="圖示 - 簡報者姓名">
            <a:extLst>
              <a:ext uri="{FF2B5EF4-FFF2-40B4-BE49-F238E27FC236}">
                <a16:creationId xmlns:a16="http://schemas.microsoft.com/office/drawing/2014/main" xmlns="" id="{111541C4-DB03-4E53-994D-499C7D73C4DF}"/>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5758884" y="3859066"/>
            <a:ext cx="164175" cy="218900"/>
          </a:xfrm>
          <a:prstGeom prst="rect">
            <a:avLst/>
          </a:prstGeom>
        </p:spPr>
      </p:pic>
      <p:sp>
        <p:nvSpPr>
          <p:cNvPr id="4" name="文字預留位置 3">
            <a:extLst>
              <a:ext uri="{FF2B5EF4-FFF2-40B4-BE49-F238E27FC236}">
                <a16:creationId xmlns:a16="http://schemas.microsoft.com/office/drawing/2014/main" xmlns="" id="{60828E04-9C2A-4859-8050-C2DF67A249CB}"/>
              </a:ext>
            </a:extLst>
          </p:cNvPr>
          <p:cNvSpPr>
            <a:spLocks noGrp="1"/>
          </p:cNvSpPr>
          <p:nvPr>
            <p:ph type="body" sz="quarter" idx="15"/>
          </p:nvPr>
        </p:nvSpPr>
        <p:spPr/>
        <p:txBody>
          <a:bodyPr rtlCol="0">
            <a:normAutofit fontScale="47500" lnSpcReduction="20000"/>
          </a:bodyPr>
          <a:lstStyle/>
          <a:p>
            <a:pPr rtl="0"/>
            <a:r>
              <a:rPr lang="zh-TW" altLang="en-US" b="1" dirty="0">
                <a:latin typeface="Microsoft JhengHei UI" panose="020B0604030504040204" pitchFamily="34" charset="-120"/>
                <a:ea typeface="Microsoft JhengHei UI" panose="020B0604030504040204" pitchFamily="34" charset="-120"/>
                <a:sym typeface="Microsoft JhengHei UI" panose="020B0604030504040204" pitchFamily="34" charset="-120"/>
              </a:rPr>
              <a:t>崔艾玫</a:t>
            </a:r>
          </a:p>
        </p:txBody>
      </p:sp>
      <p:pic>
        <p:nvPicPr>
          <p:cNvPr id="10" name="圖形 9" descr="智慧型手機" title="圖示 - 簡報者電話號碼">
            <a:extLst>
              <a:ext uri="{FF2B5EF4-FFF2-40B4-BE49-F238E27FC236}">
                <a16:creationId xmlns:a16="http://schemas.microsoft.com/office/drawing/2014/main" xmlns="" id="{A29DE31C-E099-4579-BB03-675E0A40C5F2}"/>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5758884" y="4223565"/>
            <a:ext cx="164175" cy="218900"/>
          </a:xfrm>
          <a:prstGeom prst="rect">
            <a:avLst/>
          </a:prstGeom>
        </p:spPr>
      </p:pic>
      <p:sp>
        <p:nvSpPr>
          <p:cNvPr id="5" name="文字預留位置 4">
            <a:extLst>
              <a:ext uri="{FF2B5EF4-FFF2-40B4-BE49-F238E27FC236}">
                <a16:creationId xmlns:a16="http://schemas.microsoft.com/office/drawing/2014/main" xmlns="" id="{11265965-2271-4C1C-BD0A-6F85F80FF9A6}"/>
              </a:ext>
            </a:extLst>
          </p:cNvPr>
          <p:cNvSpPr>
            <a:spLocks noGrp="1"/>
          </p:cNvSpPr>
          <p:nvPr>
            <p:ph type="body" sz="quarter" idx="16"/>
          </p:nvPr>
        </p:nvSpPr>
        <p:spPr/>
        <p:txBody>
          <a:bodyPr rtlCol="0">
            <a:normAutofit fontScale="47500" lnSpcReduction="20000"/>
          </a:bodyPr>
          <a:lstStyle/>
          <a:p>
            <a:pPr rtl="0"/>
            <a:r>
              <a:rPr lang="en-US" altLang="zh-TW">
                <a:latin typeface="Microsoft JhengHei UI" panose="020B0604030504040204" pitchFamily="34" charset="-120"/>
                <a:ea typeface="Microsoft JhengHei UI" panose="020B0604030504040204" pitchFamily="34" charset="-120"/>
                <a:sym typeface="Microsoft JhengHei UI" panose="020B0604030504040204" pitchFamily="34" charset="-120"/>
              </a:rPr>
              <a:t>+1 23 987 6554</a:t>
            </a:r>
            <a:endParaRPr lang="zh-TW" altLang="en-US" dirty="0">
              <a:latin typeface="Microsoft JhengHei UI" panose="020B0604030504040204" pitchFamily="34" charset="-120"/>
              <a:ea typeface="Microsoft JhengHei UI" panose="020B0604030504040204" pitchFamily="34" charset="-120"/>
              <a:sym typeface="Microsoft JhengHei UI" panose="020B0604030504040204" pitchFamily="34" charset="-120"/>
            </a:endParaRPr>
          </a:p>
        </p:txBody>
      </p:sp>
      <p:pic>
        <p:nvPicPr>
          <p:cNvPr id="9" name="圖形 8" descr="信封" title="圖示簡報者電子郵件">
            <a:extLst>
              <a:ext uri="{FF2B5EF4-FFF2-40B4-BE49-F238E27FC236}">
                <a16:creationId xmlns:a16="http://schemas.microsoft.com/office/drawing/2014/main" xmlns="" id="{773C1382-ACE1-460F-A1B6-AB761A7D2E6B}"/>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5758884" y="4615862"/>
            <a:ext cx="164175" cy="218900"/>
          </a:xfrm>
          <a:prstGeom prst="rect">
            <a:avLst/>
          </a:prstGeom>
        </p:spPr>
      </p:pic>
      <p:sp>
        <p:nvSpPr>
          <p:cNvPr id="6" name="文字預留位置 5">
            <a:extLst>
              <a:ext uri="{FF2B5EF4-FFF2-40B4-BE49-F238E27FC236}">
                <a16:creationId xmlns:a16="http://schemas.microsoft.com/office/drawing/2014/main" xmlns="" id="{50A3BCC3-A277-4C0B-9EBA-EB53990D8EBD}"/>
              </a:ext>
            </a:extLst>
          </p:cNvPr>
          <p:cNvSpPr>
            <a:spLocks noGrp="1"/>
          </p:cNvSpPr>
          <p:nvPr>
            <p:ph type="body" sz="quarter" idx="17"/>
          </p:nvPr>
        </p:nvSpPr>
        <p:spPr/>
        <p:txBody>
          <a:bodyPr rtlCol="0">
            <a:normAutofit fontScale="40000" lnSpcReduction="20000"/>
          </a:bodyPr>
          <a:lstStyle/>
          <a:p>
            <a:pPr rtl="0"/>
            <a:r>
              <a:rPr lang="en-US" altLang="zh-TW" dirty="0">
                <a:latin typeface="Microsoft JhengHei UI" panose="020B0604030504040204" pitchFamily="34" charset="-120"/>
                <a:ea typeface="Microsoft JhengHei UI" panose="020B0604030504040204" pitchFamily="34" charset="-120"/>
                <a:sym typeface="Microsoft JhengHei UI" panose="020B0604030504040204" pitchFamily="34" charset="-120"/>
              </a:rPr>
              <a:t>april@www.proseware.com</a:t>
            </a:r>
            <a:endParaRPr lang="zh-TW" altLang="en-US" dirty="0">
              <a:latin typeface="Microsoft JhengHei UI" panose="020B0604030504040204" pitchFamily="34" charset="-120"/>
              <a:ea typeface="Microsoft JhengHei UI" panose="020B0604030504040204" pitchFamily="34" charset="-120"/>
              <a:sym typeface="Microsoft JhengHei UI" panose="020B0604030504040204" pitchFamily="34" charset="-120"/>
            </a:endParaRPr>
          </a:p>
        </p:txBody>
      </p:sp>
      <p:sp>
        <p:nvSpPr>
          <p:cNvPr id="2" name="文字版面配置區 1"/>
          <p:cNvSpPr>
            <a:spLocks noGrp="1"/>
          </p:cNvSpPr>
          <p:nvPr>
            <p:ph type="body" sz="quarter" idx="18"/>
          </p:nvPr>
        </p:nvSpPr>
        <p:spPr/>
        <p:txBody>
          <a:bodyPr>
            <a:normAutofit fontScale="47500" lnSpcReduction="20000"/>
          </a:bodyPr>
          <a:lstStyle/>
          <a:p>
            <a:endParaRPr lang="zh-TW" altLang="en-US"/>
          </a:p>
        </p:txBody>
      </p:sp>
      <p:pic>
        <p:nvPicPr>
          <p:cNvPr id="16" name="圖片版面配置區 15"/>
          <p:cNvPicPr>
            <a:picLocks noGrp="1" noChangeAspect="1"/>
          </p:cNvPicPr>
          <p:nvPr>
            <p:ph type="pic" sz="quarter" idx="10"/>
          </p:nvPr>
        </p:nvPicPr>
        <p:blipFill>
          <a:blip r:embed="rId10">
            <a:extLst>
              <a:ext uri="{28A0092B-C50C-407E-A947-70E740481C1C}">
                <a14:useLocalDpi xmlns:a14="http://schemas.microsoft.com/office/drawing/2010/main" val="0"/>
              </a:ext>
            </a:extLst>
          </a:blip>
          <a:srcRect l="11157" r="11157"/>
          <a:stretch>
            <a:fillRect/>
          </a:stretch>
        </p:blipFill>
        <p:spPr/>
      </p:pic>
      <p:sp>
        <p:nvSpPr>
          <p:cNvPr id="15" name="標題 2"/>
          <p:cNvSpPr txBox="1">
            <a:spLocks/>
          </p:cNvSpPr>
          <p:nvPr/>
        </p:nvSpPr>
        <p:spPr>
          <a:xfrm>
            <a:off x="5038820" y="3164232"/>
            <a:ext cx="3838798" cy="2392663"/>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vert="horz" lIns="179969" tIns="287952" rIns="179969" bIns="179969" rtlCol="0" anchor="t">
            <a:normAutofit fontScale="70000" lnSpcReduction="20000"/>
          </a:bodyPr>
          <a:lstStyle>
            <a:lvl1pPr algn="l" defTabSz="914400" rtl="0" eaLnBrk="1" latinLnBrk="0" hangingPunct="1">
              <a:lnSpc>
                <a:spcPts val="4000"/>
              </a:lnSpc>
              <a:spcBef>
                <a:spcPct val="0"/>
              </a:spcBef>
              <a:buNone/>
              <a:defRPr sz="5000" b="1" kern="1200" spc="-300">
                <a:solidFill>
                  <a:schemeClr val="bg1">
                    <a:lumMod val="95000"/>
                  </a:schemeClr>
                </a:solidFill>
                <a:latin typeface="Microsoft JhengHei UI" panose="020B0604030504040204" pitchFamily="34" charset="-120"/>
                <a:ea typeface="Microsoft JhengHei UI" panose="020B0604030504040204" pitchFamily="34" charset="-120"/>
                <a:cs typeface="+mj-cs"/>
                <a:sym typeface="Microsoft JhengHei UI" panose="020B0604030504040204" pitchFamily="34" charset="-120"/>
              </a:defRPr>
            </a:lvl1pPr>
          </a:lstStyle>
          <a:p>
            <a:pPr algn="ctr">
              <a:lnSpc>
                <a:spcPts val="5000"/>
              </a:lnSpc>
            </a:pPr>
            <a:r>
              <a:rPr lang="zh-TW" altLang="en-US" sz="4400" dirty="0" smtClean="0">
                <a:latin typeface="+mn-ea"/>
              </a:rPr>
              <a:t>姊妹校資訊介紹與</a:t>
            </a:r>
            <a:r>
              <a:rPr lang="zh-TW" altLang="en-US" sz="3600" dirty="0" smtClean="0"/>
              <a:t>計畫</a:t>
            </a:r>
            <a:r>
              <a:rPr lang="en-US" altLang="zh-TW" sz="3600" dirty="0" smtClean="0"/>
              <a:t/>
            </a:r>
            <a:br>
              <a:rPr lang="en-US" altLang="zh-TW" sz="3600" dirty="0" smtClean="0"/>
            </a:br>
            <a:r>
              <a:rPr lang="zh-TW" altLang="en-US" sz="3600" dirty="0" smtClean="0"/>
              <a:t>外語組</a:t>
            </a:r>
            <a:endParaRPr lang="zh-TW" altLang="en-US" sz="4400" dirty="0"/>
          </a:p>
        </p:txBody>
      </p:sp>
    </p:spTree>
    <p:extLst>
      <p:ext uri="{BB962C8B-B14F-4D97-AF65-F5344CB8AC3E}">
        <p14:creationId xmlns:p14="http://schemas.microsoft.com/office/powerpoint/2010/main" val="306736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22863" y="836712"/>
            <a:ext cx="6573321" cy="1531297"/>
          </a:xfrm>
        </p:spPr>
        <p:txBody>
          <a:bodyPr>
            <a:normAutofit fontScale="90000"/>
          </a:bodyPr>
          <a:lstStyle/>
          <a:p>
            <a:r>
              <a:rPr lang="zh-TW" altLang="en-US" sz="3600" b="1" dirty="0">
                <a:latin typeface="+mn-ea"/>
                <a:ea typeface="+mn-ea"/>
              </a:rPr>
              <a:t>哥白尼大學</a:t>
            </a:r>
            <a:br>
              <a:rPr lang="zh-TW" altLang="en-US" sz="3600" b="1" dirty="0">
                <a:latin typeface="+mn-ea"/>
                <a:ea typeface="+mn-ea"/>
              </a:rPr>
            </a:br>
            <a:r>
              <a:rPr lang="en-US" altLang="zh-TW" sz="3600" b="1" dirty="0">
                <a:latin typeface="+mn-ea"/>
                <a:ea typeface="+mn-ea"/>
              </a:rPr>
              <a:t>Nicolaus Copernicus University in </a:t>
            </a:r>
            <a:r>
              <a:rPr lang="en-US" altLang="zh-TW" sz="3600" b="1" dirty="0" err="1">
                <a:latin typeface="+mn-ea"/>
                <a:ea typeface="+mn-ea"/>
              </a:rPr>
              <a:t>Toruń</a:t>
            </a:r>
            <a:endParaRPr lang="en-US" altLang="zh-TW" sz="3600" b="1" dirty="0">
              <a:latin typeface="+mn-ea"/>
              <a:ea typeface="+mn-ea"/>
            </a:endParaRPr>
          </a:p>
        </p:txBody>
      </p:sp>
      <p:sp>
        <p:nvSpPr>
          <p:cNvPr id="3" name="內容版面配置區 2"/>
          <p:cNvSpPr>
            <a:spLocks noGrp="1"/>
          </p:cNvSpPr>
          <p:nvPr>
            <p:ph idx="1"/>
          </p:nvPr>
        </p:nvSpPr>
        <p:spPr>
          <a:xfrm>
            <a:off x="1115616" y="2420888"/>
            <a:ext cx="8229600" cy="792088"/>
          </a:xfrm>
        </p:spPr>
        <p:txBody>
          <a:bodyPr/>
          <a:lstStyle/>
          <a:p>
            <a:r>
              <a:rPr lang="en-US" altLang="zh-TW" dirty="0" smtClean="0"/>
              <a:t>Web: </a:t>
            </a:r>
            <a:r>
              <a:rPr lang="en-US" altLang="zh-TW" dirty="0">
                <a:hlinkClick r:id="rId2"/>
              </a:rPr>
              <a:t>https://www.umk.pl/en/</a:t>
            </a:r>
            <a:endParaRPr lang="en-US" altLang="zh-TW" dirty="0" smtClean="0"/>
          </a:p>
          <a:p>
            <a:endParaRPr lang="zh-TW" altLang="en-US" dirty="0"/>
          </a:p>
        </p:txBody>
      </p:sp>
      <p:graphicFrame>
        <p:nvGraphicFramePr>
          <p:cNvPr id="4" name="表格 3"/>
          <p:cNvGraphicFramePr>
            <a:graphicFrameLocks noGrp="1"/>
          </p:cNvGraphicFramePr>
          <p:nvPr>
            <p:extLst>
              <p:ext uri="{D42A27DB-BD31-4B8C-83A1-F6EECF244321}">
                <p14:modId xmlns:p14="http://schemas.microsoft.com/office/powerpoint/2010/main" val="8488530"/>
              </p:ext>
            </p:extLst>
          </p:nvPr>
        </p:nvGraphicFramePr>
        <p:xfrm>
          <a:off x="1475656" y="3284984"/>
          <a:ext cx="6408712" cy="2518430"/>
        </p:xfrm>
        <a:graphic>
          <a:graphicData uri="http://schemas.openxmlformats.org/drawingml/2006/table">
            <a:tbl>
              <a:tblPr firstRow="1" firstCol="1" bandRow="1">
                <a:tableStyleId>{93296810-A885-4BE3-A3E7-6D5BEEA58F35}</a:tableStyleId>
              </a:tblPr>
              <a:tblGrid>
                <a:gridCol w="1073489"/>
                <a:gridCol w="654703"/>
                <a:gridCol w="803259"/>
                <a:gridCol w="1068949"/>
                <a:gridCol w="2808312"/>
              </a:tblGrid>
              <a:tr h="576064">
                <a:tc>
                  <a:txBody>
                    <a:bodyPr/>
                    <a:lstStyle/>
                    <a:p>
                      <a:pPr algn="ctr">
                        <a:lnSpc>
                          <a:spcPts val="1800"/>
                        </a:lnSpc>
                        <a:spcBef>
                          <a:spcPts val="35"/>
                        </a:spcBef>
                        <a:spcAft>
                          <a:spcPts val="0"/>
                        </a:spcAft>
                      </a:pPr>
                      <a:r>
                        <a:rPr lang="zh-TW" sz="1600" kern="100" spc="5" dirty="0">
                          <a:effectLst/>
                        </a:rPr>
                        <a:t>學校</a:t>
                      </a:r>
                      <a:endParaRPr lang="zh-TW" sz="1200" kern="100" dirty="0">
                        <a:effectLst/>
                        <a:latin typeface="Calibri"/>
                        <a:ea typeface="新細明體"/>
                        <a:cs typeface="Times New Roman"/>
                      </a:endParaRPr>
                    </a:p>
                  </a:txBody>
                  <a:tcPr marL="61443" marR="61443" marT="0" marB="0" anchor="ctr"/>
                </a:tc>
                <a:tc>
                  <a:txBody>
                    <a:bodyPr/>
                    <a:lstStyle/>
                    <a:p>
                      <a:pPr algn="ctr">
                        <a:lnSpc>
                          <a:spcPts val="1800"/>
                        </a:lnSpc>
                        <a:spcBef>
                          <a:spcPts val="35"/>
                        </a:spcBef>
                        <a:spcAft>
                          <a:spcPts val="0"/>
                        </a:spcAft>
                      </a:pPr>
                      <a:r>
                        <a:rPr lang="zh-TW" sz="1600" kern="100" spc="5" dirty="0">
                          <a:effectLst/>
                        </a:rPr>
                        <a:t>名額</a:t>
                      </a:r>
                      <a:endParaRPr lang="zh-TW" sz="1200" kern="100" dirty="0">
                        <a:effectLst/>
                        <a:latin typeface="Calibri"/>
                        <a:ea typeface="新細明體"/>
                        <a:cs typeface="Times New Roman"/>
                      </a:endParaRPr>
                    </a:p>
                  </a:txBody>
                  <a:tcPr marL="61443" marR="61443" marT="0" marB="0" anchor="ctr"/>
                </a:tc>
                <a:tc>
                  <a:txBody>
                    <a:bodyPr/>
                    <a:lstStyle/>
                    <a:p>
                      <a:pPr algn="ctr">
                        <a:lnSpc>
                          <a:spcPts val="1800"/>
                        </a:lnSpc>
                        <a:spcBef>
                          <a:spcPts val="35"/>
                        </a:spcBef>
                        <a:spcAft>
                          <a:spcPts val="0"/>
                        </a:spcAft>
                      </a:pPr>
                      <a:r>
                        <a:rPr lang="zh-TW" sz="1600" kern="100" spc="5" dirty="0">
                          <a:effectLst/>
                        </a:rPr>
                        <a:t>費用</a:t>
                      </a:r>
                      <a:endParaRPr lang="zh-TW" sz="1200" kern="100" dirty="0">
                        <a:effectLst/>
                        <a:latin typeface="Calibri"/>
                        <a:ea typeface="新細明體"/>
                        <a:cs typeface="Times New Roman"/>
                      </a:endParaRPr>
                    </a:p>
                  </a:txBody>
                  <a:tcPr marL="61443" marR="61443" marT="0" marB="0" anchor="ctr"/>
                </a:tc>
                <a:tc>
                  <a:txBody>
                    <a:bodyPr/>
                    <a:lstStyle/>
                    <a:p>
                      <a:pPr marL="0" algn="ctr" defTabSz="914400" rtl="0" eaLnBrk="1" latinLnBrk="0" hangingPunct="1">
                        <a:lnSpc>
                          <a:spcPts val="1800"/>
                        </a:lnSpc>
                        <a:spcBef>
                          <a:spcPts val="35"/>
                        </a:spcBef>
                        <a:spcAft>
                          <a:spcPts val="0"/>
                        </a:spcAft>
                      </a:pPr>
                      <a:r>
                        <a:rPr lang="zh-TW" sz="1600" kern="100" spc="5" dirty="0">
                          <a:effectLst/>
                        </a:rPr>
                        <a:t>申請條件</a:t>
                      </a:r>
                      <a:endParaRPr lang="zh-TW" sz="1600" b="1" kern="100" spc="5" dirty="0">
                        <a:solidFill>
                          <a:schemeClr val="lt1"/>
                        </a:solidFill>
                        <a:effectLst/>
                        <a:latin typeface="+mn-lt"/>
                        <a:ea typeface="+mn-ea"/>
                        <a:cs typeface="+mn-cs"/>
                      </a:endParaRPr>
                    </a:p>
                  </a:txBody>
                  <a:tcPr marL="61443" marR="61443" marT="0" marB="0" anchor="ctr"/>
                </a:tc>
                <a:tc>
                  <a:txBody>
                    <a:bodyPr/>
                    <a:lstStyle/>
                    <a:p>
                      <a:pPr algn="ctr">
                        <a:lnSpc>
                          <a:spcPts val="1800"/>
                        </a:lnSpc>
                        <a:spcBef>
                          <a:spcPts val="35"/>
                        </a:spcBef>
                        <a:spcAft>
                          <a:spcPts val="0"/>
                        </a:spcAft>
                      </a:pPr>
                      <a:r>
                        <a:rPr lang="zh-TW" sz="1600" kern="100" spc="5" dirty="0">
                          <a:effectLst/>
                        </a:rPr>
                        <a:t>備註</a:t>
                      </a:r>
                      <a:endParaRPr lang="zh-TW" sz="1200" kern="100" dirty="0">
                        <a:effectLst/>
                        <a:latin typeface="Calibri"/>
                        <a:ea typeface="新細明體"/>
                        <a:cs typeface="Times New Roman"/>
                      </a:endParaRPr>
                    </a:p>
                  </a:txBody>
                  <a:tcPr marL="61443" marR="61443" marT="0" marB="0" anchor="ctr"/>
                </a:tc>
              </a:tr>
              <a:tr h="1942366">
                <a:tc>
                  <a:txBody>
                    <a:bodyPr/>
                    <a:lstStyle/>
                    <a:p>
                      <a:pPr algn="ctr">
                        <a:lnSpc>
                          <a:spcPts val="1800"/>
                        </a:lnSpc>
                        <a:spcBef>
                          <a:spcPts val="35"/>
                        </a:spcBef>
                        <a:spcAft>
                          <a:spcPts val="0"/>
                        </a:spcAft>
                      </a:pPr>
                      <a:r>
                        <a:rPr lang="en-US" sz="1100" u="sng" kern="100">
                          <a:solidFill>
                            <a:srgbClr val="0000FF"/>
                          </a:solidFill>
                          <a:effectLst/>
                          <a:latin typeface="標楷體"/>
                          <a:ea typeface="新細明體"/>
                          <a:cs typeface="Times New Roman"/>
                          <a:hlinkClick r:id="rId3"/>
                        </a:rPr>
                        <a:t>哥白尼大學</a:t>
                      </a:r>
                      <a:endParaRPr lang="zh-TW" sz="1100" kern="100">
                        <a:effectLst/>
                        <a:latin typeface="Calibri"/>
                        <a:ea typeface="新細明體"/>
                        <a:cs typeface="Times New Roman"/>
                      </a:endParaRPr>
                    </a:p>
                    <a:p>
                      <a:pPr algn="ctr">
                        <a:lnSpc>
                          <a:spcPts val="1800"/>
                        </a:lnSpc>
                        <a:spcBef>
                          <a:spcPts val="35"/>
                        </a:spcBef>
                        <a:spcAft>
                          <a:spcPts val="0"/>
                        </a:spcAft>
                      </a:pPr>
                      <a:r>
                        <a:rPr lang="en-US" sz="1100" u="sng" kern="100">
                          <a:solidFill>
                            <a:srgbClr val="0000FF"/>
                          </a:solidFill>
                          <a:effectLst/>
                          <a:latin typeface="Times New Roman"/>
                          <a:ea typeface="標楷體"/>
                          <a:cs typeface="Times New Roman"/>
                          <a:hlinkClick r:id="rId3"/>
                        </a:rPr>
                        <a:t>Nicolaus Copernicus University in Toruń</a:t>
                      </a:r>
                      <a:endParaRPr lang="zh-TW" sz="1100" kern="100">
                        <a:effectLst/>
                        <a:latin typeface="Calibri"/>
                        <a:ea typeface="新細明體"/>
                        <a:cs typeface="Times New Roman"/>
                      </a:endParaRPr>
                    </a:p>
                  </a:txBody>
                  <a:tcPr marL="68580" marR="68580" marT="0" marB="0" anchor="ctr"/>
                </a:tc>
                <a:tc>
                  <a:txBody>
                    <a:bodyPr/>
                    <a:lstStyle/>
                    <a:p>
                      <a:pPr algn="ctr">
                        <a:lnSpc>
                          <a:spcPts val="1800"/>
                        </a:lnSpc>
                        <a:spcBef>
                          <a:spcPts val="35"/>
                        </a:spcBef>
                        <a:spcAft>
                          <a:spcPts val="0"/>
                        </a:spcAft>
                      </a:pPr>
                      <a:r>
                        <a:rPr lang="en-US" sz="1200" kern="100" spc="5">
                          <a:effectLst/>
                          <a:latin typeface="Times New Roman"/>
                          <a:ea typeface="標楷體"/>
                          <a:cs typeface="Times New Roman"/>
                        </a:rPr>
                        <a:t>2</a:t>
                      </a:r>
                      <a:endParaRPr lang="zh-TW" sz="1100" kern="100">
                        <a:effectLst/>
                        <a:latin typeface="Calibri"/>
                        <a:ea typeface="新細明體"/>
                        <a:cs typeface="Times New Roman"/>
                      </a:endParaRPr>
                    </a:p>
                  </a:txBody>
                  <a:tcPr marL="68580" marR="68580" marT="0" marB="0" anchor="ctr"/>
                </a:tc>
                <a:tc>
                  <a:txBody>
                    <a:bodyPr/>
                    <a:lstStyle/>
                    <a:p>
                      <a:pPr marL="201295" algn="l">
                        <a:lnSpc>
                          <a:spcPts val="1800"/>
                        </a:lnSpc>
                        <a:spcBef>
                          <a:spcPts val="35"/>
                        </a:spcBef>
                        <a:spcAft>
                          <a:spcPts val="0"/>
                        </a:spcAft>
                      </a:pPr>
                      <a:r>
                        <a:rPr lang="zh-TW" sz="1200" kern="100" spc="5">
                          <a:effectLst/>
                          <a:latin typeface="Times New Roman"/>
                          <a:ea typeface="標楷體"/>
                          <a:cs typeface="Times New Roman"/>
                        </a:rPr>
                        <a:t>待國際處公告</a:t>
                      </a:r>
                      <a:endParaRPr lang="zh-TW" sz="1100" kern="100">
                        <a:effectLst/>
                        <a:latin typeface="Calibri"/>
                        <a:ea typeface="新細明體"/>
                        <a:cs typeface="Times New Roman"/>
                      </a:endParaRPr>
                    </a:p>
                  </a:txBody>
                  <a:tcPr marL="68580" marR="68580" marT="0" marB="0" anchor="ctr"/>
                </a:tc>
                <a:tc>
                  <a:txBody>
                    <a:bodyPr/>
                    <a:lstStyle/>
                    <a:p>
                      <a:pPr algn="ctr">
                        <a:lnSpc>
                          <a:spcPts val="1800"/>
                        </a:lnSpc>
                        <a:spcBef>
                          <a:spcPts val="35"/>
                        </a:spcBef>
                        <a:spcAft>
                          <a:spcPts val="0"/>
                        </a:spcAft>
                      </a:pPr>
                      <a:r>
                        <a:rPr lang="zh-TW" sz="1200" kern="100" spc="5">
                          <a:effectLst/>
                          <a:latin typeface="Times New Roman"/>
                          <a:ea typeface="標楷體"/>
                          <a:cs typeface="Times New Roman"/>
                        </a:rPr>
                        <a:t>學士班</a:t>
                      </a:r>
                      <a:endParaRPr lang="zh-TW" sz="1100" kern="100">
                        <a:effectLst/>
                        <a:latin typeface="Calibri"/>
                        <a:ea typeface="新細明體"/>
                        <a:cs typeface="Times New Roman"/>
                      </a:endParaRPr>
                    </a:p>
                    <a:p>
                      <a:pPr algn="ctr">
                        <a:lnSpc>
                          <a:spcPts val="1800"/>
                        </a:lnSpc>
                        <a:spcBef>
                          <a:spcPts val="35"/>
                        </a:spcBef>
                        <a:spcAft>
                          <a:spcPts val="0"/>
                        </a:spcAft>
                      </a:pPr>
                      <a:r>
                        <a:rPr lang="en-US" sz="1200" kern="100" spc="5">
                          <a:effectLst/>
                          <a:latin typeface="Times New Roman"/>
                          <a:ea typeface="標楷體"/>
                          <a:cs typeface="Times New Roman"/>
                        </a:rPr>
                        <a:t>2~4</a:t>
                      </a:r>
                      <a:r>
                        <a:rPr lang="zh-TW" sz="1200" kern="100" spc="5">
                          <a:effectLst/>
                          <a:latin typeface="Times New Roman"/>
                          <a:ea typeface="標楷體"/>
                          <a:cs typeface="Times New Roman"/>
                        </a:rPr>
                        <a:t>年級</a:t>
                      </a:r>
                      <a:endParaRPr lang="zh-TW" sz="1100" kern="100">
                        <a:effectLst/>
                        <a:latin typeface="Calibri"/>
                        <a:ea typeface="新細明體"/>
                        <a:cs typeface="Times New Roman"/>
                      </a:endParaRPr>
                    </a:p>
                  </a:txBody>
                  <a:tcPr marL="68580" marR="68580" marT="0" marB="0" anchor="ctr"/>
                </a:tc>
                <a:tc>
                  <a:txBody>
                    <a:bodyPr/>
                    <a:lstStyle/>
                    <a:p>
                      <a:pPr algn="ctr">
                        <a:lnSpc>
                          <a:spcPct val="115000"/>
                        </a:lnSpc>
                        <a:spcAft>
                          <a:spcPts val="1000"/>
                        </a:spcAft>
                      </a:pPr>
                      <a:r>
                        <a:rPr lang="zh-TW" sz="1200" kern="100" spc="5" dirty="0">
                          <a:effectLst/>
                          <a:latin typeface="Times New Roman"/>
                          <a:ea typeface="標楷體"/>
                          <a:cs typeface="Calibri"/>
                        </a:rPr>
                        <a:t>待國際處公告</a:t>
                      </a:r>
                      <a:endParaRPr lang="zh-TW" sz="1100" kern="100" dirty="0">
                        <a:effectLst/>
                        <a:latin typeface="Calibri"/>
                        <a:ea typeface="新細明體"/>
                        <a:cs typeface="Times New Roman"/>
                      </a:endParaRPr>
                    </a:p>
                  </a:txBody>
                  <a:tcPr marL="68580" marR="68580" marT="0" marB="0" anchor="ctr"/>
                </a:tc>
              </a:tr>
            </a:tbl>
          </a:graphicData>
        </a:graphic>
      </p:graphicFrame>
      <p:pic>
        <p:nvPicPr>
          <p:cNvPr id="5" name="圖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6256" y="4837763"/>
            <a:ext cx="2267744" cy="1851991"/>
          </a:xfrm>
          <a:prstGeom prst="rect">
            <a:avLst/>
          </a:prstGeom>
        </p:spPr>
      </p:pic>
    </p:spTree>
    <p:extLst>
      <p:ext uri="{BB962C8B-B14F-4D97-AF65-F5344CB8AC3E}">
        <p14:creationId xmlns:p14="http://schemas.microsoft.com/office/powerpoint/2010/main" val="25313240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99592" y="764704"/>
            <a:ext cx="7509425" cy="1531298"/>
          </a:xfrm>
        </p:spPr>
        <p:txBody>
          <a:bodyPr vert="horz" lIns="91440" tIns="45720" rIns="91440" bIns="45720" rtlCol="0" anchor="ctr">
            <a:normAutofit/>
          </a:bodyPr>
          <a:lstStyle/>
          <a:p>
            <a:r>
              <a:rPr lang="zh-TW" altLang="en-US" sz="3600" b="1" dirty="0">
                <a:latin typeface="+mn-ea"/>
                <a:ea typeface="+mn-ea"/>
              </a:rPr>
              <a:t>莫斯科國立</a:t>
            </a:r>
            <a:r>
              <a:rPr lang="zh-TW" altLang="en-US" sz="3600" b="1" dirty="0" smtClean="0">
                <a:latin typeface="+mn-ea"/>
                <a:ea typeface="+mn-ea"/>
              </a:rPr>
              <a:t>大學</a:t>
            </a:r>
            <a:r>
              <a:rPr lang="en-US" altLang="zh-TW" sz="3600" b="1" dirty="0" smtClean="0">
                <a:latin typeface="+mn-ea"/>
                <a:ea typeface="+mn-ea"/>
              </a:rPr>
              <a:t/>
            </a:r>
            <a:br>
              <a:rPr lang="en-US" altLang="zh-TW" sz="3600" b="1" dirty="0" smtClean="0">
                <a:latin typeface="+mn-ea"/>
                <a:ea typeface="+mn-ea"/>
              </a:rPr>
            </a:br>
            <a:r>
              <a:rPr lang="en-US" altLang="zh-TW" sz="3600" b="1" dirty="0" err="1" smtClean="0">
                <a:latin typeface="+mn-ea"/>
                <a:ea typeface="+mn-ea"/>
              </a:rPr>
              <a:t>Lomonosov</a:t>
            </a:r>
            <a:r>
              <a:rPr lang="en-US" altLang="zh-TW" sz="3600" b="1" dirty="0" smtClean="0">
                <a:latin typeface="+mn-ea"/>
                <a:ea typeface="+mn-ea"/>
              </a:rPr>
              <a:t> </a:t>
            </a:r>
            <a:r>
              <a:rPr lang="en-US" altLang="zh-TW" sz="3600" b="1" dirty="0">
                <a:latin typeface="+mn-ea"/>
                <a:ea typeface="+mn-ea"/>
              </a:rPr>
              <a:t>Moscow State University</a:t>
            </a:r>
            <a:endParaRPr lang="zh-TW" altLang="en-US" sz="3600" b="1" dirty="0">
              <a:latin typeface="+mn-ea"/>
              <a:ea typeface="+mn-ea"/>
            </a:endParaRPr>
          </a:p>
        </p:txBody>
      </p:sp>
      <p:sp>
        <p:nvSpPr>
          <p:cNvPr id="3" name="內容版面配置區 2"/>
          <p:cNvSpPr>
            <a:spLocks noGrp="1"/>
          </p:cNvSpPr>
          <p:nvPr>
            <p:ph idx="1"/>
          </p:nvPr>
        </p:nvSpPr>
        <p:spPr>
          <a:xfrm>
            <a:off x="971600" y="2420888"/>
            <a:ext cx="8507288" cy="748680"/>
          </a:xfrm>
        </p:spPr>
        <p:txBody>
          <a:bodyPr/>
          <a:lstStyle/>
          <a:p>
            <a:r>
              <a:rPr lang="en-US" altLang="zh-TW" dirty="0" smtClean="0"/>
              <a:t>Web: </a:t>
            </a:r>
            <a:r>
              <a:rPr lang="en-US" altLang="zh-TW" dirty="0">
                <a:hlinkClick r:id="rId2"/>
              </a:rPr>
              <a:t>https://www.msu.ru/en/</a:t>
            </a:r>
            <a:endParaRPr lang="en-US" altLang="zh-TW" dirty="0" smtClean="0"/>
          </a:p>
          <a:p>
            <a:endParaRPr lang="zh-TW" altLang="en-US" dirty="0"/>
          </a:p>
        </p:txBody>
      </p:sp>
      <p:graphicFrame>
        <p:nvGraphicFramePr>
          <p:cNvPr id="4" name="表格 3"/>
          <p:cNvGraphicFramePr>
            <a:graphicFrameLocks noGrp="1"/>
          </p:cNvGraphicFramePr>
          <p:nvPr>
            <p:extLst>
              <p:ext uri="{D42A27DB-BD31-4B8C-83A1-F6EECF244321}">
                <p14:modId xmlns:p14="http://schemas.microsoft.com/office/powerpoint/2010/main" val="2806498076"/>
              </p:ext>
            </p:extLst>
          </p:nvPr>
        </p:nvGraphicFramePr>
        <p:xfrm>
          <a:off x="1187625" y="3429000"/>
          <a:ext cx="6851104" cy="2086756"/>
        </p:xfrm>
        <a:graphic>
          <a:graphicData uri="http://schemas.openxmlformats.org/drawingml/2006/table">
            <a:tbl>
              <a:tblPr firstRow="1" firstCol="1" bandRow="1">
                <a:tableStyleId>{93296810-A885-4BE3-A3E7-6D5BEEA58F35}</a:tableStyleId>
              </a:tblPr>
              <a:tblGrid>
                <a:gridCol w="1208798"/>
                <a:gridCol w="586862"/>
                <a:gridCol w="1173724"/>
                <a:gridCol w="991056"/>
                <a:gridCol w="2890664"/>
              </a:tblGrid>
              <a:tr h="732872">
                <a:tc>
                  <a:txBody>
                    <a:bodyPr/>
                    <a:lstStyle/>
                    <a:p>
                      <a:pPr algn="ctr">
                        <a:lnSpc>
                          <a:spcPts val="1800"/>
                        </a:lnSpc>
                        <a:spcBef>
                          <a:spcPts val="35"/>
                        </a:spcBef>
                        <a:spcAft>
                          <a:spcPts val="0"/>
                        </a:spcAft>
                      </a:pPr>
                      <a:r>
                        <a:rPr lang="zh-TW" sz="1600" kern="100" spc="5" dirty="0">
                          <a:effectLst/>
                        </a:rPr>
                        <a:t>學校</a:t>
                      </a:r>
                      <a:endParaRPr lang="zh-TW" sz="1200" kern="100" dirty="0">
                        <a:effectLst/>
                        <a:latin typeface="Calibri"/>
                        <a:ea typeface="新細明體"/>
                        <a:cs typeface="Times New Roman"/>
                      </a:endParaRPr>
                    </a:p>
                  </a:txBody>
                  <a:tcPr marL="61443" marR="61443" marT="0" marB="0" anchor="ctr"/>
                </a:tc>
                <a:tc>
                  <a:txBody>
                    <a:bodyPr/>
                    <a:lstStyle/>
                    <a:p>
                      <a:pPr algn="ctr">
                        <a:lnSpc>
                          <a:spcPts val="1800"/>
                        </a:lnSpc>
                        <a:spcBef>
                          <a:spcPts val="35"/>
                        </a:spcBef>
                        <a:spcAft>
                          <a:spcPts val="0"/>
                        </a:spcAft>
                      </a:pPr>
                      <a:r>
                        <a:rPr lang="zh-TW" sz="1600" kern="100" spc="5" dirty="0">
                          <a:effectLst/>
                        </a:rPr>
                        <a:t>名額</a:t>
                      </a:r>
                      <a:endParaRPr lang="zh-TW" sz="1200" kern="100" dirty="0">
                        <a:effectLst/>
                        <a:latin typeface="Calibri"/>
                        <a:ea typeface="新細明體"/>
                        <a:cs typeface="Times New Roman"/>
                      </a:endParaRPr>
                    </a:p>
                  </a:txBody>
                  <a:tcPr marL="61443" marR="61443" marT="0" marB="0" anchor="ctr"/>
                </a:tc>
                <a:tc>
                  <a:txBody>
                    <a:bodyPr/>
                    <a:lstStyle/>
                    <a:p>
                      <a:pPr algn="ctr">
                        <a:lnSpc>
                          <a:spcPts val="1800"/>
                        </a:lnSpc>
                        <a:spcBef>
                          <a:spcPts val="35"/>
                        </a:spcBef>
                        <a:spcAft>
                          <a:spcPts val="0"/>
                        </a:spcAft>
                      </a:pPr>
                      <a:r>
                        <a:rPr lang="zh-TW" sz="1600" kern="100" spc="5" dirty="0">
                          <a:effectLst/>
                        </a:rPr>
                        <a:t>費用</a:t>
                      </a:r>
                      <a:endParaRPr lang="zh-TW" sz="1200" kern="100" dirty="0">
                        <a:effectLst/>
                        <a:latin typeface="Calibri"/>
                        <a:ea typeface="新細明體"/>
                        <a:cs typeface="Times New Roman"/>
                      </a:endParaRPr>
                    </a:p>
                  </a:txBody>
                  <a:tcPr marL="61443" marR="61443" marT="0" marB="0" anchor="ctr"/>
                </a:tc>
                <a:tc>
                  <a:txBody>
                    <a:bodyPr/>
                    <a:lstStyle/>
                    <a:p>
                      <a:pPr marL="0" algn="ctr" defTabSz="914400" rtl="0" eaLnBrk="1" latinLnBrk="0" hangingPunct="1">
                        <a:lnSpc>
                          <a:spcPts val="1800"/>
                        </a:lnSpc>
                        <a:spcBef>
                          <a:spcPts val="35"/>
                        </a:spcBef>
                        <a:spcAft>
                          <a:spcPts val="0"/>
                        </a:spcAft>
                      </a:pPr>
                      <a:r>
                        <a:rPr lang="zh-TW" sz="1600" kern="100" spc="5" dirty="0">
                          <a:effectLst/>
                        </a:rPr>
                        <a:t>申請條件</a:t>
                      </a:r>
                      <a:endParaRPr lang="zh-TW" sz="1600" b="1" kern="100" spc="5" dirty="0">
                        <a:solidFill>
                          <a:schemeClr val="lt1"/>
                        </a:solidFill>
                        <a:effectLst/>
                        <a:latin typeface="+mn-lt"/>
                        <a:ea typeface="+mn-ea"/>
                        <a:cs typeface="+mn-cs"/>
                      </a:endParaRPr>
                    </a:p>
                  </a:txBody>
                  <a:tcPr marL="61443" marR="61443" marT="0" marB="0" anchor="ctr"/>
                </a:tc>
                <a:tc>
                  <a:txBody>
                    <a:bodyPr/>
                    <a:lstStyle/>
                    <a:p>
                      <a:pPr algn="ctr">
                        <a:lnSpc>
                          <a:spcPts val="1800"/>
                        </a:lnSpc>
                        <a:spcBef>
                          <a:spcPts val="35"/>
                        </a:spcBef>
                        <a:spcAft>
                          <a:spcPts val="0"/>
                        </a:spcAft>
                      </a:pPr>
                      <a:r>
                        <a:rPr lang="zh-TW" sz="1600" kern="100" spc="5" dirty="0">
                          <a:effectLst/>
                        </a:rPr>
                        <a:t>備註</a:t>
                      </a:r>
                      <a:endParaRPr lang="zh-TW" sz="1200" kern="100" dirty="0">
                        <a:effectLst/>
                        <a:latin typeface="Calibri"/>
                        <a:ea typeface="新細明體"/>
                        <a:cs typeface="Times New Roman"/>
                      </a:endParaRPr>
                    </a:p>
                  </a:txBody>
                  <a:tcPr marL="61443" marR="61443" marT="0" marB="0" anchor="ctr"/>
                </a:tc>
              </a:tr>
              <a:tr h="1246557">
                <a:tc>
                  <a:txBody>
                    <a:bodyPr/>
                    <a:lstStyle/>
                    <a:p>
                      <a:pPr algn="ctr">
                        <a:lnSpc>
                          <a:spcPts val="1800"/>
                        </a:lnSpc>
                        <a:spcBef>
                          <a:spcPts val="35"/>
                        </a:spcBef>
                        <a:spcAft>
                          <a:spcPts val="0"/>
                        </a:spcAft>
                      </a:pPr>
                      <a:r>
                        <a:rPr lang="en-US" sz="1100" u="sng" kern="100">
                          <a:solidFill>
                            <a:srgbClr val="0000FF"/>
                          </a:solidFill>
                          <a:effectLst/>
                          <a:latin typeface="標楷體"/>
                          <a:ea typeface="新細明體"/>
                          <a:cs typeface="Times New Roman"/>
                          <a:hlinkClick r:id="rId2"/>
                        </a:rPr>
                        <a:t>莫斯科國立大學</a:t>
                      </a:r>
                      <a:r>
                        <a:rPr lang="en-US" sz="1100" u="sng" kern="100">
                          <a:solidFill>
                            <a:srgbClr val="0000FF"/>
                          </a:solidFill>
                          <a:effectLst/>
                          <a:latin typeface="Times New Roman"/>
                          <a:ea typeface="標楷體"/>
                          <a:cs typeface="Times New Roman"/>
                          <a:hlinkClick r:id="rId2"/>
                        </a:rPr>
                        <a:t>Lomonosov Moscow State University</a:t>
                      </a:r>
                      <a:endParaRPr lang="zh-TW" sz="1100" kern="100">
                        <a:effectLst/>
                        <a:latin typeface="Calibri"/>
                        <a:ea typeface="新細明體"/>
                        <a:cs typeface="Times New Roman"/>
                      </a:endParaRPr>
                    </a:p>
                  </a:txBody>
                  <a:tcPr marL="68580" marR="68580" marT="0" marB="0" anchor="ctr"/>
                </a:tc>
                <a:tc>
                  <a:txBody>
                    <a:bodyPr/>
                    <a:lstStyle/>
                    <a:p>
                      <a:pPr algn="ctr">
                        <a:lnSpc>
                          <a:spcPts val="1800"/>
                        </a:lnSpc>
                        <a:spcBef>
                          <a:spcPts val="35"/>
                        </a:spcBef>
                        <a:spcAft>
                          <a:spcPts val="0"/>
                        </a:spcAft>
                      </a:pPr>
                      <a:r>
                        <a:rPr lang="en-US" sz="1200" kern="100" spc="5">
                          <a:effectLst/>
                          <a:latin typeface="Times New Roman"/>
                          <a:ea typeface="標楷體"/>
                          <a:cs typeface="Times New Roman"/>
                        </a:rPr>
                        <a:t>2</a:t>
                      </a:r>
                      <a:endParaRPr lang="zh-TW" sz="1100" kern="100">
                        <a:effectLst/>
                        <a:latin typeface="Calibri"/>
                        <a:ea typeface="新細明體"/>
                        <a:cs typeface="Times New Roman"/>
                      </a:endParaRPr>
                    </a:p>
                  </a:txBody>
                  <a:tcPr marL="68580" marR="68580" marT="0" marB="0" anchor="ctr"/>
                </a:tc>
                <a:tc>
                  <a:txBody>
                    <a:bodyPr/>
                    <a:lstStyle/>
                    <a:p>
                      <a:pPr marL="342900" lvl="0" indent="-342900" algn="l">
                        <a:lnSpc>
                          <a:spcPts val="1800"/>
                        </a:lnSpc>
                        <a:spcBef>
                          <a:spcPts val="35"/>
                        </a:spcBef>
                        <a:spcAft>
                          <a:spcPts val="0"/>
                        </a:spcAft>
                        <a:buFont typeface="+mj-lt"/>
                        <a:buAutoNum type="arabicPeriod"/>
                      </a:pPr>
                      <a:r>
                        <a:rPr lang="zh-TW" sz="1200" kern="100" spc="5">
                          <a:effectLst/>
                          <a:latin typeface="Times New Roman"/>
                          <a:ea typeface="標楷體"/>
                          <a:cs typeface="Times New Roman"/>
                        </a:rPr>
                        <a:t>免學費</a:t>
                      </a:r>
                      <a:endParaRPr lang="zh-TW" sz="1100" kern="100">
                        <a:effectLst/>
                        <a:latin typeface="Calibri"/>
                        <a:ea typeface="新細明體"/>
                        <a:cs typeface="Times New Roman"/>
                      </a:endParaRPr>
                    </a:p>
                    <a:p>
                      <a:pPr marL="342900" lvl="0" indent="-342900" algn="l">
                        <a:lnSpc>
                          <a:spcPts val="1800"/>
                        </a:lnSpc>
                        <a:spcBef>
                          <a:spcPts val="35"/>
                        </a:spcBef>
                        <a:spcAft>
                          <a:spcPts val="0"/>
                        </a:spcAft>
                        <a:buFont typeface="+mj-lt"/>
                        <a:buAutoNum type="arabicPeriod"/>
                      </a:pPr>
                      <a:r>
                        <a:rPr lang="zh-TW" sz="1200" kern="100" spc="5">
                          <a:effectLst/>
                          <a:latin typeface="Times New Roman"/>
                          <a:ea typeface="標楷體"/>
                          <a:cs typeface="Times New Roman"/>
                        </a:rPr>
                        <a:t>其他費用自理</a:t>
                      </a:r>
                      <a:endParaRPr lang="zh-TW" sz="1100" kern="100">
                        <a:effectLst/>
                        <a:latin typeface="Calibri"/>
                        <a:ea typeface="新細明體"/>
                        <a:cs typeface="Times New Roman"/>
                      </a:endParaRPr>
                    </a:p>
                  </a:txBody>
                  <a:tcPr marL="68580" marR="68580" marT="0" marB="0" anchor="ctr"/>
                </a:tc>
                <a:tc>
                  <a:txBody>
                    <a:bodyPr/>
                    <a:lstStyle/>
                    <a:p>
                      <a:pPr algn="ctr">
                        <a:lnSpc>
                          <a:spcPts val="1800"/>
                        </a:lnSpc>
                        <a:spcBef>
                          <a:spcPts val="35"/>
                        </a:spcBef>
                        <a:spcAft>
                          <a:spcPts val="0"/>
                        </a:spcAft>
                      </a:pPr>
                      <a:r>
                        <a:rPr lang="zh-TW" sz="1200" kern="100" spc="5">
                          <a:effectLst/>
                          <a:latin typeface="Times New Roman"/>
                          <a:ea typeface="標楷體"/>
                          <a:cs typeface="Times New Roman"/>
                        </a:rPr>
                        <a:t>學士班</a:t>
                      </a:r>
                      <a:endParaRPr lang="zh-TW" sz="1100" kern="100">
                        <a:effectLst/>
                        <a:latin typeface="Calibri"/>
                        <a:ea typeface="新細明體"/>
                        <a:cs typeface="Times New Roman"/>
                      </a:endParaRPr>
                    </a:p>
                    <a:p>
                      <a:pPr algn="ctr">
                        <a:lnSpc>
                          <a:spcPts val="1800"/>
                        </a:lnSpc>
                        <a:spcBef>
                          <a:spcPts val="35"/>
                        </a:spcBef>
                        <a:spcAft>
                          <a:spcPts val="0"/>
                        </a:spcAft>
                      </a:pPr>
                      <a:r>
                        <a:rPr lang="en-US" sz="1200" kern="100" spc="5">
                          <a:effectLst/>
                          <a:latin typeface="Times New Roman"/>
                          <a:ea typeface="標楷體"/>
                          <a:cs typeface="Times New Roman"/>
                        </a:rPr>
                        <a:t>2~4</a:t>
                      </a:r>
                      <a:r>
                        <a:rPr lang="zh-TW" sz="1200" kern="100" spc="5">
                          <a:effectLst/>
                          <a:latin typeface="Times New Roman"/>
                          <a:ea typeface="標楷體"/>
                          <a:cs typeface="Times New Roman"/>
                        </a:rPr>
                        <a:t>年級</a:t>
                      </a:r>
                      <a:endParaRPr lang="zh-TW" sz="1100" kern="100">
                        <a:effectLst/>
                        <a:latin typeface="Calibri"/>
                        <a:ea typeface="新細明體"/>
                        <a:cs typeface="Times New Roman"/>
                      </a:endParaRPr>
                    </a:p>
                  </a:txBody>
                  <a:tcPr marL="68580" marR="68580" marT="0" marB="0" anchor="ctr"/>
                </a:tc>
                <a:tc>
                  <a:txBody>
                    <a:bodyPr/>
                    <a:lstStyle/>
                    <a:p>
                      <a:pPr marL="342900" lvl="0" indent="-342900" algn="l">
                        <a:lnSpc>
                          <a:spcPts val="1800"/>
                        </a:lnSpc>
                        <a:spcBef>
                          <a:spcPts val="35"/>
                        </a:spcBef>
                        <a:spcAft>
                          <a:spcPts val="0"/>
                        </a:spcAft>
                        <a:buFont typeface="Times New Roman"/>
                        <a:buAutoNum type="arabicPeriod"/>
                      </a:pPr>
                      <a:r>
                        <a:rPr lang="zh-TW" sz="1200" kern="100" spc="5" dirty="0">
                          <a:effectLst/>
                          <a:latin typeface="Times New Roman"/>
                          <a:ea typeface="標楷體"/>
                          <a:cs typeface="Calibri"/>
                        </a:rPr>
                        <a:t>交換期限：</a:t>
                      </a:r>
                      <a:r>
                        <a:rPr lang="en-US" sz="1200" kern="100" spc="5" dirty="0">
                          <a:effectLst/>
                          <a:latin typeface="Times New Roman"/>
                          <a:ea typeface="標楷體"/>
                          <a:cs typeface="Calibri"/>
                        </a:rPr>
                        <a:t>1</a:t>
                      </a:r>
                      <a:r>
                        <a:rPr lang="zh-TW" sz="1200" kern="100" spc="5" dirty="0">
                          <a:effectLst/>
                          <a:latin typeface="Times New Roman"/>
                          <a:ea typeface="標楷體"/>
                          <a:cs typeface="Calibri"/>
                        </a:rPr>
                        <a:t>學期。</a:t>
                      </a:r>
                      <a:endParaRPr lang="zh-TW" sz="1100" kern="100" dirty="0">
                        <a:effectLst/>
                        <a:latin typeface="Calibri"/>
                        <a:ea typeface="Adobe 繁黑體 Std B"/>
                        <a:cs typeface="Times New Roman"/>
                      </a:endParaRPr>
                    </a:p>
                    <a:p>
                      <a:pPr marL="342900" lvl="0" indent="-342900" algn="l">
                        <a:lnSpc>
                          <a:spcPts val="1800"/>
                        </a:lnSpc>
                        <a:spcBef>
                          <a:spcPts val="35"/>
                        </a:spcBef>
                        <a:spcAft>
                          <a:spcPts val="0"/>
                        </a:spcAft>
                        <a:buFont typeface="Times New Roman"/>
                        <a:buAutoNum type="arabicPeriod"/>
                      </a:pPr>
                      <a:r>
                        <a:rPr lang="zh-TW" sz="1200" kern="100" spc="5" dirty="0">
                          <a:effectLst/>
                          <a:latin typeface="Times New Roman"/>
                          <a:ea typeface="標楷體"/>
                          <a:cs typeface="Calibri"/>
                        </a:rPr>
                        <a:t>語言能力標準依世新大學學海飛颺暨學海惜珠甄選要點之英語成績檢定為主。</a:t>
                      </a:r>
                      <a:endParaRPr lang="zh-TW" sz="1100" kern="100" dirty="0">
                        <a:effectLst/>
                        <a:latin typeface="Calibri"/>
                        <a:ea typeface="Adobe 繁黑體 Std B"/>
                        <a:cs typeface="Times New Roman"/>
                      </a:endParaRPr>
                    </a:p>
                    <a:p>
                      <a:pPr marL="342900" lvl="0" indent="-342900" algn="l">
                        <a:lnSpc>
                          <a:spcPts val="1800"/>
                        </a:lnSpc>
                        <a:spcBef>
                          <a:spcPts val="35"/>
                        </a:spcBef>
                        <a:spcAft>
                          <a:spcPts val="0"/>
                        </a:spcAft>
                        <a:buFont typeface="Times New Roman"/>
                        <a:buAutoNum type="arabicPeriod"/>
                      </a:pPr>
                      <a:r>
                        <a:rPr lang="zh-TW" sz="1200" kern="100" spc="5" dirty="0">
                          <a:effectLst/>
                          <a:latin typeface="Times New Roman"/>
                          <a:ea typeface="標楷體"/>
                          <a:cs typeface="Calibri"/>
                        </a:rPr>
                        <a:t>該校秋季班以俄羅斯語授課，請同學考量自身語言能力。</a:t>
                      </a:r>
                      <a:endParaRPr lang="zh-TW" sz="1100" kern="100" dirty="0">
                        <a:effectLst/>
                        <a:latin typeface="Calibri"/>
                        <a:ea typeface="Adobe 繁黑體 Std B"/>
                        <a:cs typeface="Times New Roman"/>
                      </a:endParaRPr>
                    </a:p>
                  </a:txBody>
                  <a:tcPr marL="68580" marR="68580" marT="0" marB="0" anchor="ctr"/>
                </a:tc>
              </a:tr>
            </a:tbl>
          </a:graphicData>
        </a:graphic>
      </p:graphicFrame>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975118"/>
            <a:ext cx="1800200" cy="1800200"/>
          </a:xfrm>
          <a:prstGeom prst="rect">
            <a:avLst/>
          </a:prstGeom>
        </p:spPr>
      </p:pic>
    </p:spTree>
    <p:extLst>
      <p:ext uri="{BB962C8B-B14F-4D97-AF65-F5344CB8AC3E}">
        <p14:creationId xmlns:p14="http://schemas.microsoft.com/office/powerpoint/2010/main" val="18842080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770" y="5128761"/>
            <a:ext cx="1715415" cy="1715415"/>
          </a:xfrm>
          <a:prstGeom prst="rect">
            <a:avLst/>
          </a:prstGeom>
        </p:spPr>
      </p:pic>
      <p:sp>
        <p:nvSpPr>
          <p:cNvPr id="2" name="標題 1"/>
          <p:cNvSpPr>
            <a:spLocks noGrp="1"/>
          </p:cNvSpPr>
          <p:nvPr>
            <p:ph type="title"/>
          </p:nvPr>
        </p:nvSpPr>
        <p:spPr/>
        <p:txBody>
          <a:bodyPr vert="horz" lIns="91440" tIns="45720" rIns="91440" bIns="45720" rtlCol="0" anchor="ctr">
            <a:normAutofit fontScale="90000"/>
          </a:bodyPr>
          <a:lstStyle/>
          <a:p>
            <a:r>
              <a:rPr lang="zh-TW" altLang="en-US" sz="3600" b="1" dirty="0">
                <a:latin typeface="+mn-ea"/>
                <a:ea typeface="+mn-ea"/>
              </a:rPr>
              <a:t>成均館大學</a:t>
            </a:r>
            <a:br>
              <a:rPr lang="zh-TW" altLang="en-US" sz="3600" b="1" dirty="0">
                <a:latin typeface="+mn-ea"/>
                <a:ea typeface="+mn-ea"/>
              </a:rPr>
            </a:br>
            <a:r>
              <a:rPr lang="en-US" altLang="zh-TW" sz="3600" b="1" dirty="0" err="1">
                <a:latin typeface="+mn-ea"/>
                <a:ea typeface="+mn-ea"/>
              </a:rPr>
              <a:t>Sungkyunkwan</a:t>
            </a:r>
            <a:r>
              <a:rPr lang="en-US" altLang="zh-TW" sz="3600" b="1" dirty="0">
                <a:latin typeface="+mn-ea"/>
                <a:ea typeface="+mn-ea"/>
              </a:rPr>
              <a:t> University</a:t>
            </a:r>
          </a:p>
        </p:txBody>
      </p:sp>
      <p:sp>
        <p:nvSpPr>
          <p:cNvPr id="3" name="內容版面配置區 2"/>
          <p:cNvSpPr>
            <a:spLocks noGrp="1"/>
          </p:cNvSpPr>
          <p:nvPr>
            <p:ph idx="1"/>
          </p:nvPr>
        </p:nvSpPr>
        <p:spPr>
          <a:xfrm>
            <a:off x="1547664" y="1988840"/>
            <a:ext cx="6196405" cy="589663"/>
          </a:xfrm>
        </p:spPr>
        <p:txBody>
          <a:bodyPr/>
          <a:lstStyle/>
          <a:p>
            <a:r>
              <a:rPr lang="en-US" altLang="zh-TW" dirty="0" smtClean="0"/>
              <a:t>Web: </a:t>
            </a:r>
            <a:r>
              <a:rPr lang="en-US" altLang="zh-TW" u="sng" dirty="0">
                <a:hlinkClick r:id="rId3"/>
              </a:rPr>
              <a:t>https://www.skku.edu/eng</a:t>
            </a:r>
            <a:r>
              <a:rPr lang="en-US" altLang="zh-TW" u="sng" dirty="0" smtClean="0">
                <a:hlinkClick r:id="rId3"/>
              </a:rPr>
              <a:t>/</a:t>
            </a:r>
            <a:endParaRPr lang="en-US" altLang="zh-TW" u="sng" dirty="0" smtClean="0"/>
          </a:p>
          <a:p>
            <a:endParaRPr lang="en-US" altLang="zh-TW" dirty="0" smtClean="0"/>
          </a:p>
          <a:p>
            <a:pPr marL="0" indent="0">
              <a:buNone/>
            </a:pPr>
            <a:endParaRPr lang="zh-TW" altLang="en-US" dirty="0"/>
          </a:p>
        </p:txBody>
      </p:sp>
      <p:graphicFrame>
        <p:nvGraphicFramePr>
          <p:cNvPr id="4" name="表格 3"/>
          <p:cNvGraphicFramePr>
            <a:graphicFrameLocks noGrp="1"/>
          </p:cNvGraphicFramePr>
          <p:nvPr>
            <p:extLst>
              <p:ext uri="{D42A27DB-BD31-4B8C-83A1-F6EECF244321}">
                <p14:modId xmlns:p14="http://schemas.microsoft.com/office/powerpoint/2010/main" val="1741060502"/>
              </p:ext>
            </p:extLst>
          </p:nvPr>
        </p:nvGraphicFramePr>
        <p:xfrm>
          <a:off x="1403648" y="2852936"/>
          <a:ext cx="6491064" cy="2711703"/>
        </p:xfrm>
        <a:graphic>
          <a:graphicData uri="http://schemas.openxmlformats.org/drawingml/2006/table">
            <a:tbl>
              <a:tblPr firstRow="1" firstCol="1" bandRow="1">
                <a:tableStyleId>{93296810-A885-4BE3-A3E7-6D5BEEA58F35}</a:tableStyleId>
              </a:tblPr>
              <a:tblGrid>
                <a:gridCol w="973691"/>
                <a:gridCol w="624756"/>
                <a:gridCol w="1332610"/>
                <a:gridCol w="967718"/>
                <a:gridCol w="2592289"/>
              </a:tblGrid>
              <a:tr h="694461">
                <a:tc>
                  <a:txBody>
                    <a:bodyPr/>
                    <a:lstStyle/>
                    <a:p>
                      <a:pPr algn="ctr">
                        <a:lnSpc>
                          <a:spcPts val="1800"/>
                        </a:lnSpc>
                        <a:spcBef>
                          <a:spcPts val="35"/>
                        </a:spcBef>
                        <a:spcAft>
                          <a:spcPts val="0"/>
                        </a:spcAft>
                      </a:pPr>
                      <a:r>
                        <a:rPr lang="zh-TW" sz="1600" kern="100" spc="5" dirty="0">
                          <a:effectLst/>
                        </a:rPr>
                        <a:t>學校</a:t>
                      </a:r>
                      <a:endParaRPr lang="zh-TW" sz="1200" kern="100" dirty="0">
                        <a:effectLst/>
                        <a:latin typeface="Calibri"/>
                        <a:ea typeface="新細明體"/>
                        <a:cs typeface="Times New Roman"/>
                      </a:endParaRPr>
                    </a:p>
                  </a:txBody>
                  <a:tcPr marL="61443" marR="61443" marT="0" marB="0" anchor="ctr"/>
                </a:tc>
                <a:tc>
                  <a:txBody>
                    <a:bodyPr/>
                    <a:lstStyle/>
                    <a:p>
                      <a:pPr algn="ctr">
                        <a:lnSpc>
                          <a:spcPts val="1800"/>
                        </a:lnSpc>
                        <a:spcBef>
                          <a:spcPts val="35"/>
                        </a:spcBef>
                        <a:spcAft>
                          <a:spcPts val="0"/>
                        </a:spcAft>
                      </a:pPr>
                      <a:r>
                        <a:rPr lang="zh-TW" sz="1600" kern="100" spc="5" dirty="0">
                          <a:effectLst/>
                        </a:rPr>
                        <a:t>名額</a:t>
                      </a:r>
                      <a:endParaRPr lang="zh-TW" sz="1200" kern="100" dirty="0">
                        <a:effectLst/>
                        <a:latin typeface="Calibri"/>
                        <a:ea typeface="新細明體"/>
                        <a:cs typeface="Times New Roman"/>
                      </a:endParaRPr>
                    </a:p>
                  </a:txBody>
                  <a:tcPr marL="61443" marR="61443" marT="0" marB="0" anchor="ctr"/>
                </a:tc>
                <a:tc>
                  <a:txBody>
                    <a:bodyPr/>
                    <a:lstStyle/>
                    <a:p>
                      <a:pPr algn="ctr">
                        <a:lnSpc>
                          <a:spcPts val="1800"/>
                        </a:lnSpc>
                        <a:spcBef>
                          <a:spcPts val="35"/>
                        </a:spcBef>
                        <a:spcAft>
                          <a:spcPts val="0"/>
                        </a:spcAft>
                      </a:pPr>
                      <a:r>
                        <a:rPr lang="zh-TW" sz="1600" kern="100" spc="5" dirty="0">
                          <a:effectLst/>
                        </a:rPr>
                        <a:t>費用</a:t>
                      </a:r>
                      <a:endParaRPr lang="zh-TW" sz="1200" kern="100" dirty="0">
                        <a:effectLst/>
                        <a:latin typeface="Calibri"/>
                        <a:ea typeface="新細明體"/>
                        <a:cs typeface="Times New Roman"/>
                      </a:endParaRPr>
                    </a:p>
                  </a:txBody>
                  <a:tcPr marL="61443" marR="61443" marT="0" marB="0" anchor="ctr"/>
                </a:tc>
                <a:tc>
                  <a:txBody>
                    <a:bodyPr/>
                    <a:lstStyle/>
                    <a:p>
                      <a:pPr marL="0" algn="ctr" defTabSz="914400" rtl="0" eaLnBrk="1" latinLnBrk="0" hangingPunct="1">
                        <a:lnSpc>
                          <a:spcPts val="1800"/>
                        </a:lnSpc>
                        <a:spcBef>
                          <a:spcPts val="35"/>
                        </a:spcBef>
                        <a:spcAft>
                          <a:spcPts val="0"/>
                        </a:spcAft>
                      </a:pPr>
                      <a:r>
                        <a:rPr lang="zh-TW" sz="1600" kern="100" spc="5" dirty="0">
                          <a:effectLst/>
                        </a:rPr>
                        <a:t>申請條件</a:t>
                      </a:r>
                      <a:endParaRPr lang="zh-TW" sz="1600" b="1" kern="100" spc="5" dirty="0">
                        <a:solidFill>
                          <a:schemeClr val="lt1"/>
                        </a:solidFill>
                        <a:effectLst/>
                        <a:latin typeface="+mn-lt"/>
                        <a:ea typeface="+mn-ea"/>
                        <a:cs typeface="+mn-cs"/>
                      </a:endParaRPr>
                    </a:p>
                  </a:txBody>
                  <a:tcPr marL="61443" marR="61443" marT="0" marB="0" anchor="ctr"/>
                </a:tc>
                <a:tc>
                  <a:txBody>
                    <a:bodyPr/>
                    <a:lstStyle/>
                    <a:p>
                      <a:pPr algn="ctr">
                        <a:lnSpc>
                          <a:spcPts val="1800"/>
                        </a:lnSpc>
                        <a:spcBef>
                          <a:spcPts val="35"/>
                        </a:spcBef>
                        <a:spcAft>
                          <a:spcPts val="0"/>
                        </a:spcAft>
                      </a:pPr>
                      <a:r>
                        <a:rPr lang="zh-TW" sz="1600" kern="100" spc="5" dirty="0">
                          <a:effectLst/>
                        </a:rPr>
                        <a:t>備註</a:t>
                      </a:r>
                      <a:endParaRPr lang="zh-TW" sz="1200" kern="100" dirty="0">
                        <a:effectLst/>
                        <a:latin typeface="Calibri"/>
                        <a:ea typeface="新細明體"/>
                        <a:cs typeface="Times New Roman"/>
                      </a:endParaRPr>
                    </a:p>
                  </a:txBody>
                  <a:tcPr marL="61443" marR="61443" marT="0" marB="0" anchor="ctr"/>
                </a:tc>
              </a:tr>
              <a:tr h="2017242">
                <a:tc>
                  <a:txBody>
                    <a:bodyPr/>
                    <a:lstStyle/>
                    <a:p>
                      <a:pPr algn="ctr">
                        <a:lnSpc>
                          <a:spcPts val="1800"/>
                        </a:lnSpc>
                        <a:spcBef>
                          <a:spcPts val="35"/>
                        </a:spcBef>
                        <a:spcAft>
                          <a:spcPts val="0"/>
                        </a:spcAft>
                      </a:pPr>
                      <a:r>
                        <a:rPr lang="en-US" sz="1100" u="sng" kern="100">
                          <a:solidFill>
                            <a:srgbClr val="0000FF"/>
                          </a:solidFill>
                          <a:effectLst/>
                          <a:latin typeface="標楷體"/>
                          <a:ea typeface="新細明體"/>
                          <a:cs typeface="Times New Roman"/>
                          <a:hlinkClick r:id="rId4"/>
                        </a:rPr>
                        <a:t>成均館大學</a:t>
                      </a:r>
                      <a:r>
                        <a:rPr lang="en-US" sz="1100" u="sng" kern="100">
                          <a:solidFill>
                            <a:srgbClr val="0000FF"/>
                          </a:solidFill>
                          <a:effectLst/>
                          <a:latin typeface="Times New Roman"/>
                          <a:ea typeface="標楷體"/>
                          <a:cs typeface="Times New Roman"/>
                          <a:hlinkClick r:id="rId4"/>
                        </a:rPr>
                        <a:t/>
                      </a:r>
                      <a:br>
                        <a:rPr lang="en-US" sz="1100" u="sng" kern="100">
                          <a:solidFill>
                            <a:srgbClr val="0000FF"/>
                          </a:solidFill>
                          <a:effectLst/>
                          <a:latin typeface="Times New Roman"/>
                          <a:ea typeface="標楷體"/>
                          <a:cs typeface="Times New Roman"/>
                          <a:hlinkClick r:id="rId4"/>
                        </a:rPr>
                      </a:br>
                      <a:r>
                        <a:rPr lang="en-US" sz="1100" u="sng" kern="100">
                          <a:solidFill>
                            <a:srgbClr val="0000FF"/>
                          </a:solidFill>
                          <a:effectLst/>
                          <a:latin typeface="Times New Roman"/>
                          <a:ea typeface="標楷體"/>
                          <a:cs typeface="Times New Roman"/>
                          <a:hlinkClick r:id="rId4"/>
                        </a:rPr>
                        <a:t>Sungkyunkwan University</a:t>
                      </a:r>
                      <a:endParaRPr lang="zh-TW" sz="1100" kern="100">
                        <a:effectLst/>
                        <a:latin typeface="Calibri"/>
                        <a:ea typeface="新細明體"/>
                        <a:cs typeface="Times New Roman"/>
                      </a:endParaRPr>
                    </a:p>
                  </a:txBody>
                  <a:tcPr marL="68580" marR="68580" marT="0" marB="0" anchor="ctr"/>
                </a:tc>
                <a:tc>
                  <a:txBody>
                    <a:bodyPr/>
                    <a:lstStyle/>
                    <a:p>
                      <a:pPr algn="ctr">
                        <a:lnSpc>
                          <a:spcPts val="1800"/>
                        </a:lnSpc>
                        <a:spcBef>
                          <a:spcPts val="35"/>
                        </a:spcBef>
                        <a:spcAft>
                          <a:spcPts val="0"/>
                        </a:spcAft>
                      </a:pPr>
                      <a:r>
                        <a:rPr lang="en-US" sz="1200" kern="100" spc="5" dirty="0">
                          <a:effectLst/>
                          <a:latin typeface="標楷體"/>
                          <a:ea typeface="新細明體"/>
                          <a:cs typeface="Times New Roman"/>
                        </a:rPr>
                        <a:t>2</a:t>
                      </a:r>
                      <a:endParaRPr lang="zh-TW" sz="1100" kern="100" dirty="0">
                        <a:effectLst/>
                        <a:latin typeface="Calibri"/>
                        <a:ea typeface="新細明體"/>
                        <a:cs typeface="Times New Roman"/>
                      </a:endParaRPr>
                    </a:p>
                  </a:txBody>
                  <a:tcPr marL="68580" marR="68580" marT="0" marB="0" anchor="ctr"/>
                </a:tc>
                <a:tc>
                  <a:txBody>
                    <a:bodyPr/>
                    <a:lstStyle/>
                    <a:p>
                      <a:pPr marL="342900" lvl="0" indent="-342900" algn="just">
                        <a:lnSpc>
                          <a:spcPts val="1800"/>
                        </a:lnSpc>
                        <a:spcBef>
                          <a:spcPts val="35"/>
                        </a:spcBef>
                        <a:spcAft>
                          <a:spcPts val="0"/>
                        </a:spcAft>
                        <a:buFont typeface="Times New Roman"/>
                        <a:buAutoNum type="arabicPeriod"/>
                      </a:pPr>
                      <a:r>
                        <a:rPr lang="zh-TW" sz="1200" kern="100" spc="5">
                          <a:effectLst/>
                          <a:latin typeface="Calibri"/>
                          <a:ea typeface="標楷體"/>
                          <a:cs typeface="Times New Roman"/>
                        </a:rPr>
                        <a:t>免學費</a:t>
                      </a:r>
                      <a:endParaRPr lang="zh-TW" sz="1100" kern="100">
                        <a:effectLst/>
                        <a:latin typeface="Calibri"/>
                        <a:ea typeface="Adobe 繁黑體 Std B"/>
                        <a:cs typeface="Times New Roman"/>
                      </a:endParaRPr>
                    </a:p>
                    <a:p>
                      <a:pPr marL="342900" lvl="0" indent="-342900" algn="just">
                        <a:lnSpc>
                          <a:spcPts val="1800"/>
                        </a:lnSpc>
                        <a:spcBef>
                          <a:spcPts val="35"/>
                        </a:spcBef>
                        <a:spcAft>
                          <a:spcPts val="0"/>
                        </a:spcAft>
                        <a:buFont typeface="Times New Roman"/>
                        <a:buAutoNum type="arabicPeriod"/>
                      </a:pPr>
                      <a:r>
                        <a:rPr lang="zh-TW" sz="1200" kern="100" spc="5">
                          <a:effectLst/>
                          <a:latin typeface="Calibri"/>
                          <a:ea typeface="標楷體"/>
                          <a:cs typeface="Times New Roman"/>
                        </a:rPr>
                        <a:t>其他費用自理</a:t>
                      </a:r>
                      <a:endParaRPr lang="zh-TW" sz="1100" kern="100">
                        <a:effectLst/>
                        <a:latin typeface="Calibri"/>
                        <a:ea typeface="Adobe 繁黑體 Std B"/>
                        <a:cs typeface="Times New Roman"/>
                      </a:endParaRPr>
                    </a:p>
                  </a:txBody>
                  <a:tcPr marL="68580" marR="68580" marT="0" marB="0" anchor="ctr"/>
                </a:tc>
                <a:tc>
                  <a:txBody>
                    <a:bodyPr/>
                    <a:lstStyle/>
                    <a:p>
                      <a:pPr algn="ctr">
                        <a:lnSpc>
                          <a:spcPts val="1800"/>
                        </a:lnSpc>
                        <a:spcBef>
                          <a:spcPts val="35"/>
                        </a:spcBef>
                        <a:spcAft>
                          <a:spcPts val="0"/>
                        </a:spcAft>
                      </a:pPr>
                      <a:r>
                        <a:rPr lang="zh-TW" sz="1200" kern="100" spc="5" dirty="0">
                          <a:effectLst/>
                          <a:latin typeface="Calibri"/>
                          <a:ea typeface="標楷體"/>
                          <a:cs typeface="Times New Roman"/>
                        </a:rPr>
                        <a:t>學士班</a:t>
                      </a:r>
                      <a:endParaRPr lang="zh-TW" sz="1100" kern="100" dirty="0">
                        <a:effectLst/>
                        <a:latin typeface="Calibri"/>
                        <a:ea typeface="新細明體"/>
                        <a:cs typeface="Times New Roman"/>
                      </a:endParaRPr>
                    </a:p>
                    <a:p>
                      <a:pPr algn="ctr">
                        <a:lnSpc>
                          <a:spcPts val="1800"/>
                        </a:lnSpc>
                        <a:spcBef>
                          <a:spcPts val="35"/>
                        </a:spcBef>
                        <a:spcAft>
                          <a:spcPts val="0"/>
                        </a:spcAft>
                      </a:pPr>
                      <a:r>
                        <a:rPr lang="en-US" sz="1200" kern="100" spc="5" dirty="0">
                          <a:effectLst/>
                          <a:latin typeface="標楷體"/>
                          <a:ea typeface="新細明體"/>
                          <a:cs typeface="Times New Roman"/>
                        </a:rPr>
                        <a:t>2~4</a:t>
                      </a:r>
                      <a:r>
                        <a:rPr lang="zh-TW" sz="1200" kern="100" spc="5" dirty="0">
                          <a:effectLst/>
                          <a:latin typeface="Calibri"/>
                          <a:ea typeface="標楷體"/>
                          <a:cs typeface="Times New Roman"/>
                        </a:rPr>
                        <a:t>年級</a:t>
                      </a:r>
                      <a:endParaRPr lang="zh-TW" sz="1100" kern="100" dirty="0">
                        <a:effectLst/>
                        <a:latin typeface="Calibri"/>
                        <a:ea typeface="新細明體"/>
                        <a:cs typeface="Times New Roman"/>
                      </a:endParaRPr>
                    </a:p>
                    <a:p>
                      <a:pPr algn="ctr">
                        <a:lnSpc>
                          <a:spcPts val="1800"/>
                        </a:lnSpc>
                        <a:spcBef>
                          <a:spcPts val="35"/>
                        </a:spcBef>
                        <a:spcAft>
                          <a:spcPts val="0"/>
                        </a:spcAft>
                      </a:pPr>
                      <a:r>
                        <a:rPr lang="zh-TW" sz="1200" kern="100" spc="5" dirty="0">
                          <a:effectLst/>
                          <a:latin typeface="Calibri"/>
                          <a:ea typeface="標楷體"/>
                          <a:cs typeface="Times New Roman"/>
                        </a:rPr>
                        <a:t>碩</a:t>
                      </a:r>
                      <a:r>
                        <a:rPr lang="en-US" sz="1200" kern="100" spc="5" dirty="0">
                          <a:effectLst/>
                          <a:latin typeface="Calibri"/>
                          <a:ea typeface="標楷體"/>
                          <a:cs typeface="Times New Roman"/>
                        </a:rPr>
                        <a:t>/</a:t>
                      </a:r>
                      <a:r>
                        <a:rPr lang="zh-TW" sz="1200" kern="100" spc="5" dirty="0">
                          <a:effectLst/>
                          <a:latin typeface="Calibri"/>
                          <a:ea typeface="標楷體"/>
                          <a:cs typeface="Times New Roman"/>
                        </a:rPr>
                        <a:t>博</a:t>
                      </a:r>
                      <a:endParaRPr lang="zh-TW" sz="1100" kern="100" dirty="0">
                        <a:effectLst/>
                        <a:latin typeface="Calibri"/>
                        <a:ea typeface="新細明體"/>
                        <a:cs typeface="Times New Roman"/>
                      </a:endParaRPr>
                    </a:p>
                  </a:txBody>
                  <a:tcPr marL="68580" marR="68580" marT="0" marB="0" anchor="ctr"/>
                </a:tc>
                <a:tc>
                  <a:txBody>
                    <a:bodyPr/>
                    <a:lstStyle/>
                    <a:p>
                      <a:pPr marL="342900" lvl="0" indent="-342900" algn="l">
                        <a:lnSpc>
                          <a:spcPts val="1800"/>
                        </a:lnSpc>
                        <a:spcBef>
                          <a:spcPts val="35"/>
                        </a:spcBef>
                        <a:spcAft>
                          <a:spcPts val="0"/>
                        </a:spcAft>
                        <a:buFont typeface="標楷體"/>
                        <a:buAutoNum type="arabicPeriod"/>
                      </a:pPr>
                      <a:r>
                        <a:rPr lang="zh-TW" sz="1200" kern="100" spc="5" dirty="0">
                          <a:effectLst/>
                          <a:latin typeface="Times New Roman"/>
                          <a:ea typeface="標楷體"/>
                          <a:cs typeface="Calibri"/>
                        </a:rPr>
                        <a:t>交換期限：</a:t>
                      </a:r>
                      <a:r>
                        <a:rPr lang="en-US" sz="1200" kern="100" spc="5" dirty="0">
                          <a:effectLst/>
                          <a:latin typeface="Times New Roman"/>
                          <a:ea typeface="標楷體"/>
                          <a:cs typeface="Calibri"/>
                        </a:rPr>
                        <a:t>1</a:t>
                      </a:r>
                      <a:r>
                        <a:rPr lang="zh-TW" sz="1200" kern="100" spc="5" dirty="0">
                          <a:effectLst/>
                          <a:latin typeface="Times New Roman"/>
                          <a:ea typeface="標楷體"/>
                          <a:cs typeface="Calibri"/>
                        </a:rPr>
                        <a:t>學期。</a:t>
                      </a:r>
                      <a:endParaRPr lang="zh-TW" sz="1100" kern="100" dirty="0">
                        <a:effectLst/>
                        <a:latin typeface="Times New Roman"/>
                        <a:ea typeface="新細明體"/>
                        <a:cs typeface="Calibri"/>
                      </a:endParaRPr>
                    </a:p>
                    <a:p>
                      <a:pPr marL="342900" lvl="0" indent="-342900" algn="l">
                        <a:lnSpc>
                          <a:spcPts val="1800"/>
                        </a:lnSpc>
                        <a:spcBef>
                          <a:spcPts val="35"/>
                        </a:spcBef>
                        <a:spcAft>
                          <a:spcPts val="0"/>
                        </a:spcAft>
                        <a:buFont typeface="標楷體"/>
                        <a:buAutoNum type="arabicPeriod"/>
                      </a:pPr>
                      <a:r>
                        <a:rPr lang="en-US" sz="1200" kern="100" spc="5" dirty="0">
                          <a:effectLst/>
                          <a:latin typeface="Times New Roman"/>
                          <a:ea typeface="標楷體"/>
                          <a:cs typeface="Calibri"/>
                        </a:rPr>
                        <a:t>GPA 2.5</a:t>
                      </a:r>
                      <a:r>
                        <a:rPr lang="zh-TW" sz="1200" kern="100" spc="5" dirty="0">
                          <a:effectLst/>
                          <a:latin typeface="Times New Roman"/>
                          <a:ea typeface="標楷體"/>
                          <a:cs typeface="Calibri"/>
                        </a:rPr>
                        <a:t>分以上。</a:t>
                      </a:r>
                      <a:endParaRPr lang="zh-TW" sz="1100" kern="100" dirty="0">
                        <a:effectLst/>
                        <a:latin typeface="Times New Roman"/>
                        <a:ea typeface="新細明體"/>
                        <a:cs typeface="Calibri"/>
                      </a:endParaRPr>
                    </a:p>
                    <a:p>
                      <a:pPr marL="342900" lvl="0" indent="-342900" algn="l">
                        <a:lnSpc>
                          <a:spcPts val="1800"/>
                        </a:lnSpc>
                        <a:spcBef>
                          <a:spcPts val="35"/>
                        </a:spcBef>
                        <a:spcAft>
                          <a:spcPts val="0"/>
                        </a:spcAft>
                        <a:buFont typeface="標楷體"/>
                        <a:buAutoNum type="arabicPeriod"/>
                      </a:pPr>
                      <a:r>
                        <a:rPr lang="zh-TW" sz="1200" kern="100" spc="5" dirty="0">
                          <a:effectLst/>
                          <a:latin typeface="Times New Roman"/>
                          <a:ea typeface="標楷體"/>
                          <a:cs typeface="Calibri"/>
                        </a:rPr>
                        <a:t>申請時需持有至少一學年之成績單。</a:t>
                      </a:r>
                      <a:endParaRPr lang="zh-TW" sz="1100" kern="100" dirty="0">
                        <a:effectLst/>
                        <a:latin typeface="Times New Roman"/>
                        <a:ea typeface="新細明體"/>
                        <a:cs typeface="Calibri"/>
                      </a:endParaRPr>
                    </a:p>
                    <a:p>
                      <a:pPr marL="342900" lvl="0" indent="-342900" algn="l">
                        <a:lnSpc>
                          <a:spcPts val="1800"/>
                        </a:lnSpc>
                        <a:spcBef>
                          <a:spcPts val="35"/>
                        </a:spcBef>
                        <a:spcAft>
                          <a:spcPts val="0"/>
                        </a:spcAft>
                        <a:buFont typeface="標楷體"/>
                        <a:buAutoNum type="arabicPeriod"/>
                      </a:pPr>
                      <a:r>
                        <a:rPr lang="zh-TW" sz="1200" kern="100" spc="5" dirty="0">
                          <a:effectLst/>
                          <a:latin typeface="Times New Roman"/>
                          <a:ea typeface="標楷體"/>
                          <a:cs typeface="Calibri"/>
                        </a:rPr>
                        <a:t>欲修讀該校</a:t>
                      </a:r>
                      <a:r>
                        <a:rPr lang="en-US" sz="1200" kern="100" spc="5" dirty="0">
                          <a:effectLst/>
                          <a:latin typeface="Times New Roman"/>
                          <a:ea typeface="標楷體"/>
                          <a:cs typeface="Calibri"/>
                        </a:rPr>
                        <a:t>Business Administration</a:t>
                      </a:r>
                      <a:r>
                        <a:rPr lang="zh-TW" sz="1200" kern="100" spc="5" dirty="0">
                          <a:effectLst/>
                          <a:latin typeface="Times New Roman"/>
                          <a:ea typeface="標楷體"/>
                          <a:cs typeface="Calibri"/>
                        </a:rPr>
                        <a:t>者，需持有</a:t>
                      </a:r>
                      <a:r>
                        <a:rPr lang="en-US" sz="1200" kern="100" spc="5" dirty="0">
                          <a:effectLst/>
                          <a:latin typeface="Times New Roman"/>
                          <a:ea typeface="標楷體"/>
                          <a:cs typeface="Calibri"/>
                        </a:rPr>
                        <a:t>TOEFL </a:t>
                      </a:r>
                      <a:r>
                        <a:rPr lang="en-US" sz="1200" kern="100" spc="5" dirty="0" err="1">
                          <a:effectLst/>
                          <a:latin typeface="Times New Roman"/>
                          <a:ea typeface="標楷體"/>
                          <a:cs typeface="Calibri"/>
                        </a:rPr>
                        <a:t>ibt</a:t>
                      </a:r>
                      <a:r>
                        <a:rPr lang="en-US" sz="1200" kern="100" spc="5" dirty="0">
                          <a:effectLst/>
                          <a:latin typeface="Times New Roman"/>
                          <a:ea typeface="標楷體"/>
                          <a:cs typeface="Calibri"/>
                        </a:rPr>
                        <a:t> 80</a:t>
                      </a:r>
                      <a:r>
                        <a:rPr lang="zh-TW" sz="1200" kern="100" spc="5" dirty="0">
                          <a:effectLst/>
                          <a:latin typeface="Times New Roman"/>
                          <a:ea typeface="標楷體"/>
                          <a:cs typeface="Calibri"/>
                        </a:rPr>
                        <a:t>分</a:t>
                      </a:r>
                      <a:r>
                        <a:rPr lang="en-US" sz="1200" kern="100" spc="5" dirty="0">
                          <a:effectLst/>
                          <a:latin typeface="Times New Roman"/>
                          <a:ea typeface="標楷體"/>
                          <a:cs typeface="Calibri"/>
                        </a:rPr>
                        <a:t>/IELTS 6.0</a:t>
                      </a:r>
                      <a:r>
                        <a:rPr lang="zh-TW" sz="1200" kern="100" spc="5" dirty="0">
                          <a:effectLst/>
                          <a:latin typeface="Times New Roman"/>
                          <a:ea typeface="標楷體"/>
                          <a:cs typeface="Calibri"/>
                        </a:rPr>
                        <a:t>分以上以及</a:t>
                      </a:r>
                      <a:r>
                        <a:rPr lang="en-US" sz="1200" kern="100" spc="5" dirty="0">
                          <a:effectLst/>
                          <a:latin typeface="Times New Roman"/>
                          <a:ea typeface="標楷體"/>
                          <a:cs typeface="Calibri"/>
                        </a:rPr>
                        <a:t>TOPIK3</a:t>
                      </a:r>
                      <a:r>
                        <a:rPr lang="zh-TW" sz="1200" kern="100" spc="5" dirty="0">
                          <a:effectLst/>
                          <a:latin typeface="Times New Roman"/>
                          <a:ea typeface="標楷體"/>
                          <a:cs typeface="Calibri"/>
                        </a:rPr>
                        <a:t>級以上成績單。</a:t>
                      </a:r>
                      <a:endParaRPr lang="zh-TW" sz="1100" kern="100" dirty="0">
                        <a:effectLst/>
                        <a:latin typeface="Times New Roman"/>
                        <a:ea typeface="新細明體"/>
                        <a:cs typeface="Calibri"/>
                      </a:endParaRPr>
                    </a:p>
                  </a:txBody>
                  <a:tcPr marL="68580" marR="68580" marT="0" marB="0"/>
                </a:tc>
              </a:tr>
            </a:tbl>
          </a:graphicData>
        </a:graphic>
      </p:graphicFrame>
    </p:spTree>
    <p:extLst>
      <p:ext uri="{BB962C8B-B14F-4D97-AF65-F5344CB8AC3E}">
        <p14:creationId xmlns:p14="http://schemas.microsoft.com/office/powerpoint/2010/main" val="31267758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vert="horz" lIns="91440" tIns="45720" rIns="91440" bIns="45720" rtlCol="0" anchor="ctr">
            <a:normAutofit fontScale="90000"/>
          </a:bodyPr>
          <a:lstStyle/>
          <a:p>
            <a:r>
              <a:rPr lang="zh-TW" altLang="en-US" sz="3600" b="1" dirty="0">
                <a:latin typeface="+mn-ea"/>
                <a:ea typeface="+mn-ea"/>
              </a:rPr>
              <a:t>聖公會大學</a:t>
            </a:r>
            <a:br>
              <a:rPr lang="zh-TW" altLang="en-US" sz="3600" b="1" dirty="0">
                <a:latin typeface="+mn-ea"/>
                <a:ea typeface="+mn-ea"/>
              </a:rPr>
            </a:br>
            <a:r>
              <a:rPr lang="en-US" altLang="zh-TW" sz="3600" b="1" dirty="0" err="1">
                <a:latin typeface="+mn-ea"/>
                <a:ea typeface="+mn-ea"/>
              </a:rPr>
              <a:t>SungKungHoe</a:t>
            </a:r>
            <a:r>
              <a:rPr lang="en-US" altLang="zh-TW" sz="3600" b="1" dirty="0">
                <a:latin typeface="+mn-ea"/>
                <a:ea typeface="+mn-ea"/>
              </a:rPr>
              <a:t> University</a:t>
            </a: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2905" y="5085184"/>
            <a:ext cx="1662545" cy="1662545"/>
          </a:xfrm>
          <a:prstGeom prst="rect">
            <a:avLst/>
          </a:prstGeom>
        </p:spPr>
      </p:pic>
      <p:sp>
        <p:nvSpPr>
          <p:cNvPr id="3" name="內容版面配置區 2"/>
          <p:cNvSpPr>
            <a:spLocks noGrp="1"/>
          </p:cNvSpPr>
          <p:nvPr>
            <p:ph idx="1"/>
          </p:nvPr>
        </p:nvSpPr>
        <p:spPr>
          <a:xfrm>
            <a:off x="1475656" y="2204864"/>
            <a:ext cx="6196405" cy="661671"/>
          </a:xfrm>
        </p:spPr>
        <p:txBody>
          <a:bodyPr>
            <a:normAutofit fontScale="85000" lnSpcReduction="10000"/>
          </a:bodyPr>
          <a:lstStyle/>
          <a:p>
            <a:r>
              <a:rPr lang="en-US" altLang="zh-TW" dirty="0" smtClean="0"/>
              <a:t>Web: </a:t>
            </a:r>
            <a:r>
              <a:rPr lang="en-US" altLang="zh-TW" dirty="0">
                <a:hlinkClick r:id="rId3"/>
              </a:rPr>
              <a:t>http://www.skhu.ac.kr/main.aspx</a:t>
            </a:r>
            <a:endParaRPr lang="zh-TW" altLang="en-US" dirty="0"/>
          </a:p>
        </p:txBody>
      </p:sp>
      <p:graphicFrame>
        <p:nvGraphicFramePr>
          <p:cNvPr id="5" name="表格 4"/>
          <p:cNvGraphicFramePr>
            <a:graphicFrameLocks noGrp="1"/>
          </p:cNvGraphicFramePr>
          <p:nvPr>
            <p:extLst>
              <p:ext uri="{D42A27DB-BD31-4B8C-83A1-F6EECF244321}">
                <p14:modId xmlns:p14="http://schemas.microsoft.com/office/powerpoint/2010/main" val="4126215795"/>
              </p:ext>
            </p:extLst>
          </p:nvPr>
        </p:nvGraphicFramePr>
        <p:xfrm>
          <a:off x="755577" y="3212976"/>
          <a:ext cx="6912768" cy="2160240"/>
        </p:xfrm>
        <a:graphic>
          <a:graphicData uri="http://schemas.openxmlformats.org/drawingml/2006/table">
            <a:tbl>
              <a:tblPr firstRow="1" firstCol="1" bandRow="1">
                <a:tableStyleId>{93296810-A885-4BE3-A3E7-6D5BEEA58F35}</a:tableStyleId>
              </a:tblPr>
              <a:tblGrid>
                <a:gridCol w="1191857"/>
                <a:gridCol w="619492"/>
                <a:gridCol w="1310130"/>
                <a:gridCol w="1277511"/>
                <a:gridCol w="2513778"/>
              </a:tblGrid>
              <a:tr h="737855">
                <a:tc>
                  <a:txBody>
                    <a:bodyPr/>
                    <a:lstStyle/>
                    <a:p>
                      <a:pPr algn="ctr">
                        <a:lnSpc>
                          <a:spcPts val="1800"/>
                        </a:lnSpc>
                        <a:spcBef>
                          <a:spcPts val="35"/>
                        </a:spcBef>
                        <a:spcAft>
                          <a:spcPts val="0"/>
                        </a:spcAft>
                      </a:pPr>
                      <a:r>
                        <a:rPr lang="zh-TW" sz="1600" kern="100" spc="5" dirty="0">
                          <a:effectLst/>
                        </a:rPr>
                        <a:t>學校</a:t>
                      </a:r>
                      <a:endParaRPr lang="zh-TW" sz="1200" kern="100" dirty="0">
                        <a:effectLst/>
                        <a:latin typeface="Calibri"/>
                        <a:ea typeface="新細明體"/>
                        <a:cs typeface="Times New Roman"/>
                      </a:endParaRPr>
                    </a:p>
                  </a:txBody>
                  <a:tcPr marL="61443" marR="61443" marT="0" marB="0" anchor="ctr"/>
                </a:tc>
                <a:tc>
                  <a:txBody>
                    <a:bodyPr/>
                    <a:lstStyle/>
                    <a:p>
                      <a:pPr algn="ctr">
                        <a:lnSpc>
                          <a:spcPts val="1800"/>
                        </a:lnSpc>
                        <a:spcBef>
                          <a:spcPts val="35"/>
                        </a:spcBef>
                        <a:spcAft>
                          <a:spcPts val="0"/>
                        </a:spcAft>
                      </a:pPr>
                      <a:r>
                        <a:rPr lang="zh-TW" sz="1600" kern="100" spc="5" dirty="0">
                          <a:effectLst/>
                        </a:rPr>
                        <a:t>名額</a:t>
                      </a:r>
                      <a:endParaRPr lang="zh-TW" sz="1200" kern="100" dirty="0">
                        <a:effectLst/>
                        <a:latin typeface="Calibri"/>
                        <a:ea typeface="新細明體"/>
                        <a:cs typeface="Times New Roman"/>
                      </a:endParaRPr>
                    </a:p>
                  </a:txBody>
                  <a:tcPr marL="61443" marR="61443" marT="0" marB="0" anchor="ctr"/>
                </a:tc>
                <a:tc>
                  <a:txBody>
                    <a:bodyPr/>
                    <a:lstStyle/>
                    <a:p>
                      <a:pPr algn="ctr">
                        <a:lnSpc>
                          <a:spcPts val="1800"/>
                        </a:lnSpc>
                        <a:spcBef>
                          <a:spcPts val="35"/>
                        </a:spcBef>
                        <a:spcAft>
                          <a:spcPts val="0"/>
                        </a:spcAft>
                      </a:pPr>
                      <a:r>
                        <a:rPr lang="zh-TW" sz="1600" kern="100" spc="5" dirty="0">
                          <a:effectLst/>
                        </a:rPr>
                        <a:t>費用</a:t>
                      </a:r>
                      <a:endParaRPr lang="zh-TW" sz="1200" kern="100" dirty="0">
                        <a:effectLst/>
                        <a:latin typeface="Calibri"/>
                        <a:ea typeface="新細明體"/>
                        <a:cs typeface="Times New Roman"/>
                      </a:endParaRPr>
                    </a:p>
                  </a:txBody>
                  <a:tcPr marL="61443" marR="61443" marT="0" marB="0" anchor="ctr"/>
                </a:tc>
                <a:tc>
                  <a:txBody>
                    <a:bodyPr/>
                    <a:lstStyle/>
                    <a:p>
                      <a:pPr marL="0" algn="ctr" defTabSz="914400" rtl="0" eaLnBrk="1" latinLnBrk="0" hangingPunct="1">
                        <a:lnSpc>
                          <a:spcPts val="1800"/>
                        </a:lnSpc>
                        <a:spcBef>
                          <a:spcPts val="35"/>
                        </a:spcBef>
                        <a:spcAft>
                          <a:spcPts val="0"/>
                        </a:spcAft>
                      </a:pPr>
                      <a:r>
                        <a:rPr lang="zh-TW" sz="1600" kern="100" spc="5" dirty="0">
                          <a:effectLst/>
                        </a:rPr>
                        <a:t>申請條件</a:t>
                      </a:r>
                      <a:endParaRPr lang="zh-TW" sz="1600" b="1" kern="100" spc="5" dirty="0">
                        <a:solidFill>
                          <a:schemeClr val="lt1"/>
                        </a:solidFill>
                        <a:effectLst/>
                        <a:latin typeface="+mn-lt"/>
                        <a:ea typeface="+mn-ea"/>
                        <a:cs typeface="+mn-cs"/>
                      </a:endParaRPr>
                    </a:p>
                  </a:txBody>
                  <a:tcPr marL="61443" marR="61443" marT="0" marB="0" anchor="ctr"/>
                </a:tc>
                <a:tc>
                  <a:txBody>
                    <a:bodyPr/>
                    <a:lstStyle/>
                    <a:p>
                      <a:pPr algn="ctr">
                        <a:lnSpc>
                          <a:spcPts val="1800"/>
                        </a:lnSpc>
                        <a:spcBef>
                          <a:spcPts val="35"/>
                        </a:spcBef>
                        <a:spcAft>
                          <a:spcPts val="0"/>
                        </a:spcAft>
                      </a:pPr>
                      <a:r>
                        <a:rPr lang="zh-TW" sz="1600" kern="100" spc="5" dirty="0">
                          <a:effectLst/>
                        </a:rPr>
                        <a:t>備註</a:t>
                      </a:r>
                      <a:endParaRPr lang="zh-TW" sz="1200" kern="100" dirty="0">
                        <a:effectLst/>
                        <a:latin typeface="Calibri"/>
                        <a:ea typeface="新細明體"/>
                        <a:cs typeface="Times New Roman"/>
                      </a:endParaRPr>
                    </a:p>
                  </a:txBody>
                  <a:tcPr marL="61443" marR="61443" marT="0" marB="0" anchor="ctr"/>
                </a:tc>
              </a:tr>
              <a:tr h="1422385">
                <a:tc>
                  <a:txBody>
                    <a:bodyPr/>
                    <a:lstStyle/>
                    <a:p>
                      <a:pPr algn="ctr">
                        <a:lnSpc>
                          <a:spcPts val="1800"/>
                        </a:lnSpc>
                        <a:spcBef>
                          <a:spcPts val="35"/>
                        </a:spcBef>
                        <a:spcAft>
                          <a:spcPts val="0"/>
                        </a:spcAft>
                      </a:pPr>
                      <a:r>
                        <a:rPr lang="en-US" sz="1100" u="sng" kern="100" dirty="0" err="1">
                          <a:solidFill>
                            <a:srgbClr val="0000FF"/>
                          </a:solidFill>
                          <a:effectLst/>
                          <a:latin typeface="標楷體"/>
                          <a:ea typeface="新細明體"/>
                          <a:cs typeface="Times New Roman"/>
                          <a:hlinkClick r:id="rId3"/>
                        </a:rPr>
                        <a:t>聖公會大學</a:t>
                      </a:r>
                      <a:r>
                        <a:rPr lang="en-US" sz="1100" u="sng" kern="100" dirty="0">
                          <a:solidFill>
                            <a:srgbClr val="0000FF"/>
                          </a:solidFill>
                          <a:effectLst/>
                          <a:latin typeface="Times New Roman"/>
                          <a:ea typeface="標楷體"/>
                          <a:cs typeface="Times New Roman"/>
                          <a:hlinkClick r:id="rId3"/>
                        </a:rPr>
                        <a:t/>
                      </a:r>
                      <a:br>
                        <a:rPr lang="en-US" sz="1100" u="sng" kern="100" dirty="0">
                          <a:solidFill>
                            <a:srgbClr val="0000FF"/>
                          </a:solidFill>
                          <a:effectLst/>
                          <a:latin typeface="Times New Roman"/>
                          <a:ea typeface="標楷體"/>
                          <a:cs typeface="Times New Roman"/>
                          <a:hlinkClick r:id="rId3"/>
                        </a:rPr>
                      </a:br>
                      <a:r>
                        <a:rPr lang="en-US" sz="1100" u="sng" kern="100" dirty="0" err="1">
                          <a:solidFill>
                            <a:srgbClr val="0000FF"/>
                          </a:solidFill>
                          <a:effectLst/>
                          <a:latin typeface="Times New Roman"/>
                          <a:ea typeface="標楷體"/>
                          <a:cs typeface="Times New Roman"/>
                          <a:hlinkClick r:id="rId3"/>
                        </a:rPr>
                        <a:t>SungKungHoe</a:t>
                      </a:r>
                      <a:r>
                        <a:rPr lang="en-US" sz="1100" u="sng" kern="100" dirty="0">
                          <a:solidFill>
                            <a:srgbClr val="0000FF"/>
                          </a:solidFill>
                          <a:effectLst/>
                          <a:latin typeface="Times New Roman"/>
                          <a:ea typeface="標楷體"/>
                          <a:cs typeface="Times New Roman"/>
                          <a:hlinkClick r:id="rId3"/>
                        </a:rPr>
                        <a:t> University</a:t>
                      </a:r>
                      <a:endParaRPr lang="zh-TW" sz="1100" kern="100" dirty="0">
                        <a:effectLst/>
                        <a:latin typeface="Calibri"/>
                        <a:ea typeface="新細明體"/>
                        <a:cs typeface="Times New Roman"/>
                      </a:endParaRPr>
                    </a:p>
                  </a:txBody>
                  <a:tcPr marL="68580" marR="68580" marT="0" marB="0" anchor="ctr"/>
                </a:tc>
                <a:tc>
                  <a:txBody>
                    <a:bodyPr/>
                    <a:lstStyle/>
                    <a:p>
                      <a:pPr algn="ctr">
                        <a:lnSpc>
                          <a:spcPts val="1800"/>
                        </a:lnSpc>
                        <a:spcBef>
                          <a:spcPts val="35"/>
                        </a:spcBef>
                        <a:spcAft>
                          <a:spcPts val="0"/>
                        </a:spcAft>
                      </a:pPr>
                      <a:r>
                        <a:rPr lang="en-US" sz="1200" kern="100" spc="5">
                          <a:effectLst/>
                          <a:latin typeface="標楷體"/>
                          <a:ea typeface="新細明體"/>
                          <a:cs typeface="Times New Roman"/>
                        </a:rPr>
                        <a:t>3</a:t>
                      </a:r>
                      <a:endParaRPr lang="zh-TW" sz="1100" kern="100">
                        <a:effectLst/>
                        <a:latin typeface="Calibri"/>
                        <a:ea typeface="新細明體"/>
                        <a:cs typeface="Times New Roman"/>
                      </a:endParaRPr>
                    </a:p>
                  </a:txBody>
                  <a:tcPr marL="68580" marR="68580" marT="0" marB="0" anchor="ctr"/>
                </a:tc>
                <a:tc>
                  <a:txBody>
                    <a:bodyPr/>
                    <a:lstStyle/>
                    <a:p>
                      <a:pPr marL="342900" lvl="0" indent="-342900" algn="l">
                        <a:lnSpc>
                          <a:spcPts val="1800"/>
                        </a:lnSpc>
                        <a:spcBef>
                          <a:spcPts val="35"/>
                        </a:spcBef>
                        <a:spcAft>
                          <a:spcPts val="0"/>
                        </a:spcAft>
                        <a:buFont typeface="Times New Roman"/>
                        <a:buAutoNum type="arabicPeriod"/>
                      </a:pPr>
                      <a:r>
                        <a:rPr lang="zh-TW" sz="1200" kern="100" spc="5">
                          <a:effectLst/>
                          <a:latin typeface="Calibri"/>
                          <a:ea typeface="標楷體"/>
                          <a:cs typeface="Times New Roman"/>
                        </a:rPr>
                        <a:t>免學費</a:t>
                      </a:r>
                      <a:endParaRPr lang="zh-TW" sz="1100" kern="100">
                        <a:effectLst/>
                        <a:latin typeface="Calibri"/>
                        <a:ea typeface="Adobe 繁黑體 Std B"/>
                        <a:cs typeface="Times New Roman"/>
                      </a:endParaRPr>
                    </a:p>
                    <a:p>
                      <a:pPr marL="342900" lvl="0" indent="-342900" algn="l">
                        <a:lnSpc>
                          <a:spcPts val="1800"/>
                        </a:lnSpc>
                        <a:spcBef>
                          <a:spcPts val="35"/>
                        </a:spcBef>
                        <a:spcAft>
                          <a:spcPts val="0"/>
                        </a:spcAft>
                        <a:buFont typeface="Times New Roman"/>
                        <a:buAutoNum type="arabicPeriod"/>
                      </a:pPr>
                      <a:r>
                        <a:rPr lang="zh-TW" sz="1200" kern="100" spc="5">
                          <a:effectLst/>
                          <a:latin typeface="Calibri"/>
                          <a:ea typeface="標楷體"/>
                          <a:cs typeface="Times New Roman"/>
                        </a:rPr>
                        <a:t>其他費用自理</a:t>
                      </a:r>
                      <a:endParaRPr lang="zh-TW" sz="1100" kern="100">
                        <a:effectLst/>
                        <a:latin typeface="Calibri"/>
                        <a:ea typeface="Adobe 繁黑體 Std B"/>
                        <a:cs typeface="Times New Roman"/>
                      </a:endParaRPr>
                    </a:p>
                  </a:txBody>
                  <a:tcPr marL="68580" marR="68580" marT="0" marB="0" anchor="ctr"/>
                </a:tc>
                <a:tc>
                  <a:txBody>
                    <a:bodyPr/>
                    <a:lstStyle/>
                    <a:p>
                      <a:pPr algn="ctr">
                        <a:lnSpc>
                          <a:spcPts val="1800"/>
                        </a:lnSpc>
                        <a:spcBef>
                          <a:spcPts val="35"/>
                        </a:spcBef>
                        <a:spcAft>
                          <a:spcPts val="0"/>
                        </a:spcAft>
                      </a:pPr>
                      <a:r>
                        <a:rPr lang="zh-TW" sz="1200" kern="100" spc="5" dirty="0">
                          <a:effectLst/>
                          <a:latin typeface="Calibri"/>
                          <a:ea typeface="標楷體"/>
                          <a:cs typeface="Times New Roman"/>
                        </a:rPr>
                        <a:t>學</a:t>
                      </a:r>
                      <a:r>
                        <a:rPr lang="en-US" sz="1200" kern="100" spc="5" dirty="0">
                          <a:effectLst/>
                          <a:latin typeface="Calibri"/>
                          <a:ea typeface="標楷體"/>
                          <a:cs typeface="Times New Roman"/>
                        </a:rPr>
                        <a:t>/</a:t>
                      </a:r>
                      <a:r>
                        <a:rPr lang="zh-TW" sz="1200" kern="100" spc="5" dirty="0">
                          <a:effectLst/>
                          <a:latin typeface="Calibri"/>
                          <a:ea typeface="標楷體"/>
                          <a:cs typeface="Times New Roman"/>
                        </a:rPr>
                        <a:t>碩</a:t>
                      </a:r>
                      <a:endParaRPr lang="zh-TW" sz="1100" kern="100" dirty="0">
                        <a:effectLst/>
                        <a:latin typeface="Calibri"/>
                        <a:ea typeface="新細明體"/>
                        <a:cs typeface="Times New Roman"/>
                      </a:endParaRPr>
                    </a:p>
                  </a:txBody>
                  <a:tcPr marL="68580" marR="68580" marT="0" marB="0" anchor="ctr"/>
                </a:tc>
                <a:tc>
                  <a:txBody>
                    <a:bodyPr/>
                    <a:lstStyle/>
                    <a:p>
                      <a:pPr marL="342900" lvl="0" indent="-342900" algn="l">
                        <a:lnSpc>
                          <a:spcPts val="1800"/>
                        </a:lnSpc>
                        <a:spcBef>
                          <a:spcPts val="35"/>
                        </a:spcBef>
                        <a:spcAft>
                          <a:spcPts val="0"/>
                        </a:spcAft>
                        <a:buFont typeface="標楷體"/>
                        <a:buAutoNum type="arabicPeriod"/>
                      </a:pPr>
                      <a:r>
                        <a:rPr lang="zh-TW" sz="1200" kern="100" spc="5" dirty="0">
                          <a:effectLst/>
                          <a:latin typeface="Times New Roman"/>
                          <a:ea typeface="標楷體"/>
                          <a:cs typeface="Calibri"/>
                        </a:rPr>
                        <a:t>交換期限：</a:t>
                      </a:r>
                      <a:r>
                        <a:rPr lang="en-US" sz="1200" kern="100" spc="5" dirty="0">
                          <a:effectLst/>
                          <a:latin typeface="Times New Roman"/>
                          <a:ea typeface="標楷體"/>
                          <a:cs typeface="Calibri"/>
                        </a:rPr>
                        <a:t>1</a:t>
                      </a:r>
                      <a:r>
                        <a:rPr lang="zh-TW" sz="1200" kern="100" spc="5" dirty="0">
                          <a:effectLst/>
                          <a:latin typeface="Times New Roman"/>
                          <a:ea typeface="標楷體"/>
                          <a:cs typeface="Calibri"/>
                        </a:rPr>
                        <a:t>學期。</a:t>
                      </a:r>
                      <a:endParaRPr lang="zh-TW" sz="1100" kern="100" dirty="0">
                        <a:effectLst/>
                        <a:latin typeface="Times New Roman"/>
                        <a:ea typeface="新細明體"/>
                        <a:cs typeface="Calibri"/>
                      </a:endParaRPr>
                    </a:p>
                    <a:p>
                      <a:pPr marL="342900" lvl="0" indent="-342900" algn="l">
                        <a:lnSpc>
                          <a:spcPts val="1800"/>
                        </a:lnSpc>
                        <a:spcBef>
                          <a:spcPts val="35"/>
                        </a:spcBef>
                        <a:spcAft>
                          <a:spcPts val="0"/>
                        </a:spcAft>
                        <a:buFont typeface="標楷體"/>
                        <a:buAutoNum type="arabicPeriod"/>
                      </a:pPr>
                      <a:r>
                        <a:rPr lang="zh-TW" sz="1200" kern="100" spc="5" dirty="0">
                          <a:effectLst/>
                          <a:latin typeface="Times New Roman"/>
                          <a:ea typeface="標楷體"/>
                          <a:cs typeface="Calibri"/>
                        </a:rPr>
                        <a:t>碩士班申請者需持有韓語檢定</a:t>
                      </a:r>
                      <a:r>
                        <a:rPr lang="en-US" sz="1200" kern="100" spc="5" dirty="0">
                          <a:effectLst/>
                          <a:latin typeface="Times New Roman"/>
                          <a:ea typeface="標楷體"/>
                          <a:cs typeface="Calibri"/>
                        </a:rPr>
                        <a:t>(TOPIK)3</a:t>
                      </a:r>
                      <a:r>
                        <a:rPr lang="zh-TW" sz="1200" kern="100" spc="5" dirty="0">
                          <a:effectLst/>
                          <a:latin typeface="Times New Roman"/>
                          <a:ea typeface="標楷體"/>
                          <a:cs typeface="Calibri"/>
                        </a:rPr>
                        <a:t>級以上成績單。</a:t>
                      </a:r>
                      <a:endParaRPr lang="zh-TW" sz="1100" kern="100" dirty="0">
                        <a:effectLst/>
                        <a:latin typeface="Times New Roman"/>
                        <a:ea typeface="新細明體"/>
                        <a:cs typeface="Calibri"/>
                      </a:endParaRPr>
                    </a:p>
                  </a:txBody>
                  <a:tcPr marL="68580" marR="68580" marT="0" marB="0" anchor="ctr"/>
                </a:tc>
              </a:tr>
            </a:tbl>
          </a:graphicData>
        </a:graphic>
      </p:graphicFrame>
    </p:spTree>
    <p:extLst>
      <p:ext uri="{BB962C8B-B14F-4D97-AF65-F5344CB8AC3E}">
        <p14:creationId xmlns:p14="http://schemas.microsoft.com/office/powerpoint/2010/main" val="25473800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402076"/>
            <a:ext cx="8229600" cy="1143000"/>
          </a:xfrm>
        </p:spPr>
        <p:txBody>
          <a:bodyPr vert="horz" lIns="91440" tIns="45720" rIns="91440" bIns="45720" rtlCol="0" anchor="ctr">
            <a:normAutofit fontScale="90000"/>
          </a:bodyPr>
          <a:lstStyle/>
          <a:p>
            <a:r>
              <a:rPr lang="zh-TW" altLang="en-US" sz="3600" b="1" dirty="0">
                <a:latin typeface="+mn-ea"/>
                <a:ea typeface="+mn-ea"/>
              </a:rPr>
              <a:t>明知大學</a:t>
            </a:r>
            <a:br>
              <a:rPr lang="zh-TW" altLang="en-US" sz="3600" b="1" dirty="0">
                <a:latin typeface="+mn-ea"/>
                <a:ea typeface="+mn-ea"/>
              </a:rPr>
            </a:br>
            <a:r>
              <a:rPr lang="en-US" altLang="zh-TW" sz="3600" b="1" dirty="0" err="1">
                <a:latin typeface="+mn-ea"/>
                <a:ea typeface="+mn-ea"/>
              </a:rPr>
              <a:t>Myongji</a:t>
            </a:r>
            <a:r>
              <a:rPr lang="en-US" altLang="zh-TW" sz="3600" b="1" dirty="0">
                <a:latin typeface="+mn-ea"/>
                <a:ea typeface="+mn-ea"/>
              </a:rPr>
              <a:t> University</a:t>
            </a:r>
          </a:p>
        </p:txBody>
      </p:sp>
      <p:sp>
        <p:nvSpPr>
          <p:cNvPr id="3" name="內容版面配置區 2"/>
          <p:cNvSpPr>
            <a:spLocks noGrp="1"/>
          </p:cNvSpPr>
          <p:nvPr>
            <p:ph idx="1"/>
          </p:nvPr>
        </p:nvSpPr>
        <p:spPr>
          <a:xfrm>
            <a:off x="1331640" y="2276872"/>
            <a:ext cx="6709360" cy="648072"/>
          </a:xfrm>
        </p:spPr>
        <p:txBody>
          <a:bodyPr>
            <a:normAutofit fontScale="70000" lnSpcReduction="20000"/>
          </a:bodyPr>
          <a:lstStyle/>
          <a:p>
            <a:r>
              <a:rPr lang="en-US" altLang="zh-TW" dirty="0" smtClean="0"/>
              <a:t>Web: </a:t>
            </a:r>
            <a:r>
              <a:rPr lang="en-US" altLang="zh-TW" dirty="0">
                <a:hlinkClick r:id="rId2"/>
              </a:rPr>
              <a:t>https://</a:t>
            </a:r>
            <a:r>
              <a:rPr lang="en-US" altLang="zh-TW" dirty="0" smtClean="0">
                <a:hlinkClick r:id="rId2"/>
              </a:rPr>
              <a:t>www.mju.ac.kr/mbs/mjuen/index.jsp</a:t>
            </a:r>
            <a:endParaRPr lang="en-US" altLang="zh-TW" dirty="0" smtClean="0"/>
          </a:p>
          <a:p>
            <a:pPr marL="0" indent="0">
              <a:buNone/>
            </a:pPr>
            <a:endParaRPr lang="zh-TW" altLang="en-US" dirty="0"/>
          </a:p>
        </p:txBody>
      </p:sp>
      <p:graphicFrame>
        <p:nvGraphicFramePr>
          <p:cNvPr id="6" name="表格 5"/>
          <p:cNvGraphicFramePr>
            <a:graphicFrameLocks noGrp="1"/>
          </p:cNvGraphicFramePr>
          <p:nvPr>
            <p:extLst>
              <p:ext uri="{D42A27DB-BD31-4B8C-83A1-F6EECF244321}">
                <p14:modId xmlns:p14="http://schemas.microsoft.com/office/powerpoint/2010/main" val="1484709608"/>
              </p:ext>
            </p:extLst>
          </p:nvPr>
        </p:nvGraphicFramePr>
        <p:xfrm>
          <a:off x="1331640" y="3284984"/>
          <a:ext cx="6768753" cy="2016224"/>
        </p:xfrm>
        <a:graphic>
          <a:graphicData uri="http://schemas.openxmlformats.org/drawingml/2006/table">
            <a:tbl>
              <a:tblPr firstRow="1" firstCol="1" bandRow="1">
                <a:tableStyleId>{93296810-A885-4BE3-A3E7-6D5BEEA58F35}</a:tableStyleId>
              </a:tblPr>
              <a:tblGrid>
                <a:gridCol w="1125289"/>
                <a:gridCol w="533032"/>
                <a:gridCol w="1066064"/>
                <a:gridCol w="1020030"/>
                <a:gridCol w="3024338"/>
              </a:tblGrid>
              <a:tr h="646966">
                <a:tc>
                  <a:txBody>
                    <a:bodyPr/>
                    <a:lstStyle/>
                    <a:p>
                      <a:pPr algn="ctr">
                        <a:lnSpc>
                          <a:spcPts val="1800"/>
                        </a:lnSpc>
                        <a:spcBef>
                          <a:spcPts val="35"/>
                        </a:spcBef>
                        <a:spcAft>
                          <a:spcPts val="0"/>
                        </a:spcAft>
                      </a:pPr>
                      <a:r>
                        <a:rPr lang="zh-TW" sz="1600" kern="100" spc="5" dirty="0">
                          <a:effectLst/>
                        </a:rPr>
                        <a:t>學校</a:t>
                      </a:r>
                      <a:endParaRPr lang="zh-TW" sz="1200" kern="100" dirty="0">
                        <a:effectLst/>
                        <a:latin typeface="Calibri"/>
                        <a:ea typeface="新細明體"/>
                        <a:cs typeface="Times New Roman"/>
                      </a:endParaRPr>
                    </a:p>
                  </a:txBody>
                  <a:tcPr marL="61443" marR="61443" marT="0" marB="0" anchor="ctr"/>
                </a:tc>
                <a:tc>
                  <a:txBody>
                    <a:bodyPr/>
                    <a:lstStyle/>
                    <a:p>
                      <a:pPr algn="ctr">
                        <a:lnSpc>
                          <a:spcPts val="1800"/>
                        </a:lnSpc>
                        <a:spcBef>
                          <a:spcPts val="35"/>
                        </a:spcBef>
                        <a:spcAft>
                          <a:spcPts val="0"/>
                        </a:spcAft>
                      </a:pPr>
                      <a:r>
                        <a:rPr lang="zh-TW" sz="1600" kern="100" spc="5" dirty="0">
                          <a:effectLst/>
                        </a:rPr>
                        <a:t>名額</a:t>
                      </a:r>
                      <a:endParaRPr lang="zh-TW" sz="1200" kern="100" dirty="0">
                        <a:effectLst/>
                        <a:latin typeface="Calibri"/>
                        <a:ea typeface="新細明體"/>
                        <a:cs typeface="Times New Roman"/>
                      </a:endParaRPr>
                    </a:p>
                  </a:txBody>
                  <a:tcPr marL="61443" marR="61443" marT="0" marB="0" anchor="ctr"/>
                </a:tc>
                <a:tc>
                  <a:txBody>
                    <a:bodyPr/>
                    <a:lstStyle/>
                    <a:p>
                      <a:pPr algn="ctr">
                        <a:lnSpc>
                          <a:spcPts val="1800"/>
                        </a:lnSpc>
                        <a:spcBef>
                          <a:spcPts val="35"/>
                        </a:spcBef>
                        <a:spcAft>
                          <a:spcPts val="0"/>
                        </a:spcAft>
                      </a:pPr>
                      <a:r>
                        <a:rPr lang="zh-TW" sz="1600" kern="100" spc="5" dirty="0">
                          <a:effectLst/>
                        </a:rPr>
                        <a:t>費用</a:t>
                      </a:r>
                      <a:endParaRPr lang="zh-TW" sz="1200" kern="100" dirty="0">
                        <a:effectLst/>
                        <a:latin typeface="Calibri"/>
                        <a:ea typeface="新細明體"/>
                        <a:cs typeface="Times New Roman"/>
                      </a:endParaRPr>
                    </a:p>
                  </a:txBody>
                  <a:tcPr marL="61443" marR="61443" marT="0" marB="0" anchor="ctr"/>
                </a:tc>
                <a:tc>
                  <a:txBody>
                    <a:bodyPr/>
                    <a:lstStyle/>
                    <a:p>
                      <a:pPr marL="0" algn="ctr" defTabSz="914400" rtl="0" eaLnBrk="1" latinLnBrk="0" hangingPunct="1">
                        <a:lnSpc>
                          <a:spcPts val="1800"/>
                        </a:lnSpc>
                        <a:spcBef>
                          <a:spcPts val="35"/>
                        </a:spcBef>
                        <a:spcAft>
                          <a:spcPts val="0"/>
                        </a:spcAft>
                      </a:pPr>
                      <a:r>
                        <a:rPr lang="zh-TW" sz="1600" kern="100" spc="5" dirty="0">
                          <a:effectLst/>
                        </a:rPr>
                        <a:t>申請條件</a:t>
                      </a:r>
                      <a:endParaRPr lang="zh-TW" sz="1600" b="1" kern="100" spc="5" dirty="0">
                        <a:solidFill>
                          <a:schemeClr val="lt1"/>
                        </a:solidFill>
                        <a:effectLst/>
                        <a:latin typeface="+mn-lt"/>
                        <a:ea typeface="+mn-ea"/>
                        <a:cs typeface="+mn-cs"/>
                      </a:endParaRPr>
                    </a:p>
                  </a:txBody>
                  <a:tcPr marL="61443" marR="61443" marT="0" marB="0" anchor="ctr"/>
                </a:tc>
                <a:tc>
                  <a:txBody>
                    <a:bodyPr/>
                    <a:lstStyle/>
                    <a:p>
                      <a:pPr algn="ctr">
                        <a:lnSpc>
                          <a:spcPts val="1800"/>
                        </a:lnSpc>
                        <a:spcBef>
                          <a:spcPts val="35"/>
                        </a:spcBef>
                        <a:spcAft>
                          <a:spcPts val="0"/>
                        </a:spcAft>
                      </a:pPr>
                      <a:r>
                        <a:rPr lang="zh-TW" sz="1600" kern="100" spc="5" dirty="0">
                          <a:effectLst/>
                        </a:rPr>
                        <a:t>備註</a:t>
                      </a:r>
                      <a:endParaRPr lang="zh-TW" sz="1200" kern="100" dirty="0">
                        <a:effectLst/>
                        <a:latin typeface="Calibri"/>
                        <a:ea typeface="新細明體"/>
                        <a:cs typeface="Times New Roman"/>
                      </a:endParaRPr>
                    </a:p>
                  </a:txBody>
                  <a:tcPr marL="61443" marR="61443" marT="0" marB="0" anchor="ctr"/>
                </a:tc>
              </a:tr>
              <a:tr h="1369258">
                <a:tc>
                  <a:txBody>
                    <a:bodyPr/>
                    <a:lstStyle/>
                    <a:p>
                      <a:pPr algn="ctr">
                        <a:lnSpc>
                          <a:spcPts val="1800"/>
                        </a:lnSpc>
                        <a:spcBef>
                          <a:spcPts val="35"/>
                        </a:spcBef>
                        <a:spcAft>
                          <a:spcPts val="0"/>
                        </a:spcAft>
                      </a:pPr>
                      <a:r>
                        <a:rPr lang="en-US" sz="1100" u="sng" kern="100" dirty="0" err="1">
                          <a:solidFill>
                            <a:srgbClr val="0000FF"/>
                          </a:solidFill>
                          <a:effectLst/>
                          <a:latin typeface="標楷體"/>
                          <a:ea typeface="新細明體"/>
                          <a:cs typeface="Times New Roman"/>
                          <a:hlinkClick r:id="rId3"/>
                        </a:rPr>
                        <a:t>明知大學</a:t>
                      </a:r>
                      <a:endParaRPr lang="zh-TW" sz="1100" kern="100" dirty="0">
                        <a:effectLst/>
                        <a:latin typeface="Calibri"/>
                        <a:ea typeface="新細明體"/>
                        <a:cs typeface="Times New Roman"/>
                      </a:endParaRPr>
                    </a:p>
                    <a:p>
                      <a:pPr marL="0" algn="ctr" defTabSz="914400" rtl="0" eaLnBrk="1" latinLnBrk="0" hangingPunct="1">
                        <a:lnSpc>
                          <a:spcPts val="1800"/>
                        </a:lnSpc>
                        <a:spcBef>
                          <a:spcPts val="35"/>
                        </a:spcBef>
                        <a:spcAft>
                          <a:spcPts val="0"/>
                        </a:spcAft>
                      </a:pPr>
                      <a:r>
                        <a:rPr lang="en-US" sz="1100" b="1" u="sng" kern="100" dirty="0" err="1">
                          <a:solidFill>
                            <a:srgbClr val="FF0000"/>
                          </a:solidFill>
                          <a:effectLst/>
                          <a:latin typeface="標楷體"/>
                          <a:ea typeface="新細明體"/>
                          <a:cs typeface="Times New Roman"/>
                        </a:rPr>
                        <a:t>Myongji</a:t>
                      </a:r>
                      <a:r>
                        <a:rPr lang="en-US" sz="1100" b="1" u="sng" kern="100" dirty="0">
                          <a:solidFill>
                            <a:srgbClr val="FF0000"/>
                          </a:solidFill>
                          <a:effectLst/>
                          <a:latin typeface="標楷體"/>
                          <a:ea typeface="新細明體"/>
                          <a:cs typeface="Times New Roman"/>
                        </a:rPr>
                        <a:t> University</a:t>
                      </a:r>
                      <a:endParaRPr lang="zh-TW" sz="1100" b="1" u="sng" kern="100" dirty="0">
                        <a:solidFill>
                          <a:srgbClr val="FF0000"/>
                        </a:solidFill>
                        <a:effectLst/>
                        <a:latin typeface="標楷體"/>
                        <a:ea typeface="新細明體"/>
                        <a:cs typeface="Times New Roman"/>
                      </a:endParaRPr>
                    </a:p>
                  </a:txBody>
                  <a:tcPr marL="68580" marR="68580" marT="0" marB="0" anchor="ctr"/>
                </a:tc>
                <a:tc>
                  <a:txBody>
                    <a:bodyPr/>
                    <a:lstStyle/>
                    <a:p>
                      <a:pPr algn="ctr">
                        <a:lnSpc>
                          <a:spcPts val="1800"/>
                        </a:lnSpc>
                        <a:spcBef>
                          <a:spcPts val="35"/>
                        </a:spcBef>
                        <a:spcAft>
                          <a:spcPts val="0"/>
                        </a:spcAft>
                      </a:pPr>
                      <a:r>
                        <a:rPr lang="en-US" sz="1200" kern="100" spc="5" dirty="0">
                          <a:effectLst/>
                          <a:latin typeface="標楷體"/>
                          <a:ea typeface="新細明體"/>
                          <a:cs typeface="Times New Roman"/>
                        </a:rPr>
                        <a:t>3</a:t>
                      </a:r>
                      <a:endParaRPr lang="zh-TW" sz="1100" kern="100" dirty="0">
                        <a:effectLst/>
                        <a:latin typeface="Calibri"/>
                        <a:ea typeface="新細明體"/>
                        <a:cs typeface="Times New Roman"/>
                      </a:endParaRPr>
                    </a:p>
                  </a:txBody>
                  <a:tcPr marL="68580" marR="68580" marT="0" marB="0" anchor="ctr"/>
                </a:tc>
                <a:tc>
                  <a:txBody>
                    <a:bodyPr/>
                    <a:lstStyle/>
                    <a:p>
                      <a:pPr marL="342900" lvl="0" indent="-342900" algn="l">
                        <a:lnSpc>
                          <a:spcPts val="1800"/>
                        </a:lnSpc>
                        <a:spcBef>
                          <a:spcPts val="35"/>
                        </a:spcBef>
                        <a:spcAft>
                          <a:spcPts val="0"/>
                        </a:spcAft>
                        <a:buFont typeface="+mj-lt"/>
                        <a:buAutoNum type="arabicPeriod"/>
                      </a:pPr>
                      <a:r>
                        <a:rPr lang="zh-TW" sz="1200" kern="100" spc="5" dirty="0">
                          <a:effectLst/>
                          <a:latin typeface="Calibri"/>
                          <a:ea typeface="標楷體"/>
                          <a:cs typeface="Times New Roman"/>
                        </a:rPr>
                        <a:t>免學費</a:t>
                      </a:r>
                      <a:endParaRPr lang="zh-TW" sz="1100" kern="100" dirty="0">
                        <a:effectLst/>
                        <a:latin typeface="Calibri"/>
                        <a:ea typeface="新細明體"/>
                        <a:cs typeface="Times New Roman"/>
                      </a:endParaRPr>
                    </a:p>
                    <a:p>
                      <a:pPr marL="342900" lvl="0" indent="-342900" algn="l">
                        <a:lnSpc>
                          <a:spcPct val="115000"/>
                        </a:lnSpc>
                        <a:spcAft>
                          <a:spcPts val="1000"/>
                        </a:spcAft>
                        <a:buFont typeface="+mj-lt"/>
                        <a:buAutoNum type="arabicPeriod"/>
                      </a:pPr>
                      <a:r>
                        <a:rPr lang="zh-TW" sz="1200" kern="100" spc="5" dirty="0">
                          <a:effectLst/>
                          <a:latin typeface="Calibri"/>
                          <a:ea typeface="標楷體"/>
                          <a:cs typeface="Times New Roman"/>
                        </a:rPr>
                        <a:t>其他費用自理</a:t>
                      </a:r>
                      <a:endParaRPr lang="zh-TW" sz="1100" kern="100" dirty="0">
                        <a:effectLst/>
                        <a:latin typeface="Calibri"/>
                        <a:ea typeface="新細明體"/>
                        <a:cs typeface="Times New Roman"/>
                      </a:endParaRPr>
                    </a:p>
                  </a:txBody>
                  <a:tcPr marL="68580" marR="68580" marT="0" marB="0" anchor="ctr"/>
                </a:tc>
                <a:tc>
                  <a:txBody>
                    <a:bodyPr/>
                    <a:lstStyle/>
                    <a:p>
                      <a:pPr algn="ctr">
                        <a:lnSpc>
                          <a:spcPts val="1800"/>
                        </a:lnSpc>
                        <a:spcBef>
                          <a:spcPts val="35"/>
                        </a:spcBef>
                        <a:spcAft>
                          <a:spcPts val="0"/>
                        </a:spcAft>
                      </a:pPr>
                      <a:r>
                        <a:rPr lang="zh-TW" sz="1200" kern="100" spc="5" dirty="0">
                          <a:effectLst/>
                          <a:latin typeface="Calibri"/>
                          <a:ea typeface="標楷體"/>
                          <a:cs typeface="Times New Roman"/>
                        </a:rPr>
                        <a:t>學士班</a:t>
                      </a:r>
                      <a:endParaRPr lang="zh-TW" sz="1100" kern="100" dirty="0">
                        <a:effectLst/>
                        <a:latin typeface="Calibri"/>
                        <a:ea typeface="新細明體"/>
                        <a:cs typeface="Times New Roman"/>
                      </a:endParaRPr>
                    </a:p>
                    <a:p>
                      <a:pPr algn="ctr">
                        <a:lnSpc>
                          <a:spcPts val="1800"/>
                        </a:lnSpc>
                        <a:spcBef>
                          <a:spcPts val="35"/>
                        </a:spcBef>
                        <a:spcAft>
                          <a:spcPts val="0"/>
                        </a:spcAft>
                      </a:pPr>
                      <a:r>
                        <a:rPr lang="en-US" sz="1200" kern="100" spc="5" dirty="0">
                          <a:effectLst/>
                          <a:latin typeface="標楷體"/>
                          <a:ea typeface="新細明體"/>
                          <a:cs typeface="Times New Roman"/>
                        </a:rPr>
                        <a:t>3~4</a:t>
                      </a:r>
                      <a:r>
                        <a:rPr lang="zh-TW" sz="1200" kern="100" spc="5" dirty="0">
                          <a:effectLst/>
                          <a:latin typeface="Calibri"/>
                          <a:ea typeface="標楷體"/>
                          <a:cs typeface="Times New Roman"/>
                        </a:rPr>
                        <a:t>年級</a:t>
                      </a:r>
                      <a:endParaRPr lang="zh-TW" sz="1100" kern="100" dirty="0">
                        <a:effectLst/>
                        <a:latin typeface="Calibri"/>
                        <a:ea typeface="新細明體"/>
                        <a:cs typeface="Times New Roman"/>
                      </a:endParaRPr>
                    </a:p>
                    <a:p>
                      <a:pPr algn="ctr">
                        <a:lnSpc>
                          <a:spcPts val="1800"/>
                        </a:lnSpc>
                        <a:spcBef>
                          <a:spcPts val="35"/>
                        </a:spcBef>
                        <a:spcAft>
                          <a:spcPts val="0"/>
                        </a:spcAft>
                      </a:pPr>
                      <a:r>
                        <a:rPr lang="zh-TW" sz="1200" kern="100" spc="5" dirty="0">
                          <a:effectLst/>
                          <a:latin typeface="Calibri"/>
                          <a:ea typeface="標楷體"/>
                          <a:cs typeface="Times New Roman"/>
                        </a:rPr>
                        <a:t>碩士班</a:t>
                      </a:r>
                      <a:endParaRPr lang="zh-TW" sz="1100" kern="100" dirty="0">
                        <a:effectLst/>
                        <a:latin typeface="Calibri"/>
                        <a:ea typeface="新細明體"/>
                        <a:cs typeface="Times New Roman"/>
                      </a:endParaRPr>
                    </a:p>
                  </a:txBody>
                  <a:tcPr marL="68580" marR="68580" marT="0" marB="0" anchor="ctr"/>
                </a:tc>
                <a:tc>
                  <a:txBody>
                    <a:bodyPr/>
                    <a:lstStyle/>
                    <a:p>
                      <a:pPr marL="342900" lvl="0" indent="-342900" algn="l">
                        <a:lnSpc>
                          <a:spcPts val="1800"/>
                        </a:lnSpc>
                        <a:spcBef>
                          <a:spcPts val="35"/>
                        </a:spcBef>
                        <a:spcAft>
                          <a:spcPts val="0"/>
                        </a:spcAft>
                        <a:buFont typeface="Times New Roman"/>
                        <a:buAutoNum type="arabicPeriod"/>
                      </a:pPr>
                      <a:r>
                        <a:rPr lang="zh-TW" sz="1200" kern="100" spc="5" dirty="0">
                          <a:effectLst/>
                          <a:latin typeface="Times New Roman"/>
                          <a:ea typeface="標楷體"/>
                          <a:cs typeface="Calibri"/>
                        </a:rPr>
                        <a:t>交換期限：</a:t>
                      </a:r>
                      <a:r>
                        <a:rPr lang="en-US" sz="1200" kern="100" spc="5" dirty="0">
                          <a:effectLst/>
                          <a:latin typeface="Times New Roman"/>
                          <a:ea typeface="標楷體"/>
                          <a:cs typeface="Calibri"/>
                        </a:rPr>
                        <a:t>1</a:t>
                      </a:r>
                      <a:r>
                        <a:rPr lang="zh-TW" sz="1200" kern="100" spc="5" dirty="0">
                          <a:effectLst/>
                          <a:latin typeface="Times New Roman"/>
                          <a:ea typeface="標楷體"/>
                          <a:cs typeface="Calibri"/>
                        </a:rPr>
                        <a:t>學期。</a:t>
                      </a:r>
                      <a:endParaRPr lang="zh-TW" sz="1100" kern="100" dirty="0">
                        <a:effectLst/>
                        <a:latin typeface="Calibri"/>
                        <a:ea typeface="Adobe 繁黑體 Std B"/>
                        <a:cs typeface="Times New Roman"/>
                      </a:endParaRPr>
                    </a:p>
                    <a:p>
                      <a:pPr marL="342900" lvl="0" indent="-342900" algn="l">
                        <a:lnSpc>
                          <a:spcPts val="1800"/>
                        </a:lnSpc>
                        <a:spcBef>
                          <a:spcPts val="35"/>
                        </a:spcBef>
                        <a:spcAft>
                          <a:spcPts val="0"/>
                        </a:spcAft>
                        <a:buFont typeface="Times New Roman"/>
                        <a:buAutoNum type="arabicPeriod"/>
                      </a:pPr>
                      <a:r>
                        <a:rPr lang="zh-TW" sz="1200" kern="100" spc="5" dirty="0">
                          <a:effectLst/>
                          <a:latin typeface="Times New Roman"/>
                          <a:ea typeface="標楷體"/>
                          <a:cs typeface="Calibri"/>
                        </a:rPr>
                        <a:t>語言能力標準依世新大學學海飛颺暨學海惜珠甄選要點之英語成績檢定為主。</a:t>
                      </a:r>
                      <a:endParaRPr lang="zh-TW" sz="1100" kern="100" dirty="0">
                        <a:effectLst/>
                        <a:latin typeface="Calibri"/>
                        <a:ea typeface="Adobe 繁黑體 Std B"/>
                        <a:cs typeface="Times New Roman"/>
                      </a:endParaRPr>
                    </a:p>
                  </a:txBody>
                  <a:tcPr marL="68580" marR="68580" marT="0" marB="0" anchor="ctr"/>
                </a:tc>
              </a:tr>
            </a:tbl>
          </a:graphicData>
        </a:graphic>
      </p:graphicFrame>
      <p:pic>
        <p:nvPicPr>
          <p:cNvPr id="4" name="圖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4288" y="260648"/>
            <a:ext cx="1656184" cy="1666700"/>
          </a:xfrm>
          <a:prstGeom prst="rect">
            <a:avLst/>
          </a:prstGeom>
        </p:spPr>
      </p:pic>
    </p:spTree>
    <p:extLst>
      <p:ext uri="{BB962C8B-B14F-4D97-AF65-F5344CB8AC3E}">
        <p14:creationId xmlns:p14="http://schemas.microsoft.com/office/powerpoint/2010/main" val="6351216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95023" y="817583"/>
            <a:ext cx="7293401" cy="1171258"/>
          </a:xfrm>
        </p:spPr>
        <p:txBody>
          <a:bodyPr vert="horz" lIns="91440" tIns="45720" rIns="91440" bIns="45720" rtlCol="0" anchor="ctr">
            <a:normAutofit fontScale="90000"/>
          </a:bodyPr>
          <a:lstStyle/>
          <a:p>
            <a:r>
              <a:rPr lang="zh-TW" altLang="en-US" sz="3600" b="1" dirty="0">
                <a:latin typeface="+mn-ea"/>
                <a:ea typeface="+mn-ea"/>
              </a:rPr>
              <a:t>釜山外國語大學</a:t>
            </a:r>
            <a:br>
              <a:rPr lang="zh-TW" altLang="en-US" sz="3600" b="1" dirty="0">
                <a:latin typeface="+mn-ea"/>
                <a:ea typeface="+mn-ea"/>
              </a:rPr>
            </a:br>
            <a:r>
              <a:rPr lang="en-US" altLang="zh-TW" sz="3600" b="1" dirty="0">
                <a:latin typeface="+mn-ea"/>
                <a:ea typeface="+mn-ea"/>
              </a:rPr>
              <a:t>Busan University of Foreign Studies</a:t>
            </a:r>
          </a:p>
        </p:txBody>
      </p:sp>
      <p:sp>
        <p:nvSpPr>
          <p:cNvPr id="3" name="內容版面配置區 2"/>
          <p:cNvSpPr>
            <a:spLocks noGrp="1"/>
          </p:cNvSpPr>
          <p:nvPr>
            <p:ph idx="1"/>
          </p:nvPr>
        </p:nvSpPr>
        <p:spPr>
          <a:xfrm>
            <a:off x="1331640" y="2276872"/>
            <a:ext cx="6709360" cy="648072"/>
          </a:xfrm>
        </p:spPr>
        <p:txBody>
          <a:bodyPr>
            <a:normAutofit/>
          </a:bodyPr>
          <a:lstStyle/>
          <a:p>
            <a:r>
              <a:rPr lang="en-US" altLang="zh-TW" dirty="0" smtClean="0"/>
              <a:t>Web: </a:t>
            </a:r>
            <a:r>
              <a:rPr lang="en-US" altLang="zh-TW" dirty="0">
                <a:hlinkClick r:id="rId2"/>
              </a:rPr>
              <a:t>https://www.u-fukui.ac.jp/eng</a:t>
            </a:r>
            <a:endParaRPr lang="en-US" altLang="zh-TW" dirty="0" smtClean="0"/>
          </a:p>
          <a:p>
            <a:pPr marL="0" indent="0">
              <a:buNone/>
            </a:pPr>
            <a:endParaRPr lang="zh-TW" altLang="en-US" dirty="0"/>
          </a:p>
        </p:txBody>
      </p:sp>
      <p:graphicFrame>
        <p:nvGraphicFramePr>
          <p:cNvPr id="6" name="表格 5"/>
          <p:cNvGraphicFramePr>
            <a:graphicFrameLocks noGrp="1"/>
          </p:cNvGraphicFramePr>
          <p:nvPr>
            <p:extLst>
              <p:ext uri="{D42A27DB-BD31-4B8C-83A1-F6EECF244321}">
                <p14:modId xmlns:p14="http://schemas.microsoft.com/office/powerpoint/2010/main" val="544889841"/>
              </p:ext>
            </p:extLst>
          </p:nvPr>
        </p:nvGraphicFramePr>
        <p:xfrm>
          <a:off x="1043608" y="3284984"/>
          <a:ext cx="7056786" cy="2016224"/>
        </p:xfrm>
        <a:graphic>
          <a:graphicData uri="http://schemas.openxmlformats.org/drawingml/2006/table">
            <a:tbl>
              <a:tblPr firstRow="1" firstCol="1" bandRow="1">
                <a:tableStyleId>{93296810-A885-4BE3-A3E7-6D5BEEA58F35}</a:tableStyleId>
              </a:tblPr>
              <a:tblGrid>
                <a:gridCol w="1413322"/>
                <a:gridCol w="530895"/>
                <a:gridCol w="1068201"/>
                <a:gridCol w="1020030"/>
                <a:gridCol w="3024338"/>
              </a:tblGrid>
              <a:tr h="646966">
                <a:tc>
                  <a:txBody>
                    <a:bodyPr/>
                    <a:lstStyle/>
                    <a:p>
                      <a:pPr algn="ctr">
                        <a:lnSpc>
                          <a:spcPts val="1800"/>
                        </a:lnSpc>
                        <a:spcBef>
                          <a:spcPts val="35"/>
                        </a:spcBef>
                        <a:spcAft>
                          <a:spcPts val="0"/>
                        </a:spcAft>
                      </a:pPr>
                      <a:r>
                        <a:rPr lang="zh-TW" sz="1600" kern="100" spc="5" dirty="0">
                          <a:effectLst/>
                        </a:rPr>
                        <a:t>學校</a:t>
                      </a:r>
                      <a:endParaRPr lang="zh-TW" sz="1200" kern="100" dirty="0">
                        <a:effectLst/>
                        <a:latin typeface="Calibri"/>
                        <a:ea typeface="新細明體"/>
                        <a:cs typeface="Times New Roman"/>
                      </a:endParaRPr>
                    </a:p>
                  </a:txBody>
                  <a:tcPr marL="61443" marR="61443" marT="0" marB="0" anchor="ctr"/>
                </a:tc>
                <a:tc>
                  <a:txBody>
                    <a:bodyPr/>
                    <a:lstStyle/>
                    <a:p>
                      <a:pPr algn="ctr">
                        <a:lnSpc>
                          <a:spcPts val="1800"/>
                        </a:lnSpc>
                        <a:spcBef>
                          <a:spcPts val="35"/>
                        </a:spcBef>
                        <a:spcAft>
                          <a:spcPts val="0"/>
                        </a:spcAft>
                      </a:pPr>
                      <a:r>
                        <a:rPr lang="zh-TW" sz="1600" kern="100" spc="5" dirty="0">
                          <a:effectLst/>
                        </a:rPr>
                        <a:t>名額</a:t>
                      </a:r>
                      <a:endParaRPr lang="zh-TW" sz="1200" kern="100" dirty="0">
                        <a:effectLst/>
                        <a:latin typeface="Calibri"/>
                        <a:ea typeface="新細明體"/>
                        <a:cs typeface="Times New Roman"/>
                      </a:endParaRPr>
                    </a:p>
                  </a:txBody>
                  <a:tcPr marL="61443" marR="61443" marT="0" marB="0" anchor="ctr"/>
                </a:tc>
                <a:tc>
                  <a:txBody>
                    <a:bodyPr/>
                    <a:lstStyle/>
                    <a:p>
                      <a:pPr algn="ctr">
                        <a:lnSpc>
                          <a:spcPts val="1800"/>
                        </a:lnSpc>
                        <a:spcBef>
                          <a:spcPts val="35"/>
                        </a:spcBef>
                        <a:spcAft>
                          <a:spcPts val="0"/>
                        </a:spcAft>
                      </a:pPr>
                      <a:r>
                        <a:rPr lang="zh-TW" sz="1600" kern="100" spc="5" dirty="0">
                          <a:effectLst/>
                        </a:rPr>
                        <a:t>費用</a:t>
                      </a:r>
                      <a:endParaRPr lang="zh-TW" sz="1200" kern="100" dirty="0">
                        <a:effectLst/>
                        <a:latin typeface="Calibri"/>
                        <a:ea typeface="新細明體"/>
                        <a:cs typeface="Times New Roman"/>
                      </a:endParaRPr>
                    </a:p>
                  </a:txBody>
                  <a:tcPr marL="61443" marR="61443" marT="0" marB="0" anchor="ctr"/>
                </a:tc>
                <a:tc>
                  <a:txBody>
                    <a:bodyPr/>
                    <a:lstStyle/>
                    <a:p>
                      <a:pPr marL="0" algn="ctr" defTabSz="914400" rtl="0" eaLnBrk="1" latinLnBrk="0" hangingPunct="1">
                        <a:lnSpc>
                          <a:spcPts val="1800"/>
                        </a:lnSpc>
                        <a:spcBef>
                          <a:spcPts val="35"/>
                        </a:spcBef>
                        <a:spcAft>
                          <a:spcPts val="0"/>
                        </a:spcAft>
                      </a:pPr>
                      <a:r>
                        <a:rPr lang="zh-TW" sz="1600" kern="100" spc="5" dirty="0">
                          <a:effectLst/>
                        </a:rPr>
                        <a:t>申請條件</a:t>
                      </a:r>
                      <a:endParaRPr lang="zh-TW" sz="1600" b="1" kern="100" spc="5" dirty="0">
                        <a:solidFill>
                          <a:schemeClr val="lt1"/>
                        </a:solidFill>
                        <a:effectLst/>
                        <a:latin typeface="+mn-lt"/>
                        <a:ea typeface="+mn-ea"/>
                        <a:cs typeface="+mn-cs"/>
                      </a:endParaRPr>
                    </a:p>
                  </a:txBody>
                  <a:tcPr marL="61443" marR="61443" marT="0" marB="0" anchor="ctr"/>
                </a:tc>
                <a:tc>
                  <a:txBody>
                    <a:bodyPr/>
                    <a:lstStyle/>
                    <a:p>
                      <a:pPr algn="ctr">
                        <a:lnSpc>
                          <a:spcPts val="1800"/>
                        </a:lnSpc>
                        <a:spcBef>
                          <a:spcPts val="35"/>
                        </a:spcBef>
                        <a:spcAft>
                          <a:spcPts val="0"/>
                        </a:spcAft>
                      </a:pPr>
                      <a:r>
                        <a:rPr lang="zh-TW" sz="1600" kern="100" spc="5" dirty="0">
                          <a:effectLst/>
                        </a:rPr>
                        <a:t>備註</a:t>
                      </a:r>
                      <a:endParaRPr lang="zh-TW" sz="1200" kern="100" dirty="0">
                        <a:effectLst/>
                        <a:latin typeface="Calibri"/>
                        <a:ea typeface="新細明體"/>
                        <a:cs typeface="Times New Roman"/>
                      </a:endParaRPr>
                    </a:p>
                  </a:txBody>
                  <a:tcPr marL="61443" marR="61443" marT="0" marB="0" anchor="ctr"/>
                </a:tc>
              </a:tr>
              <a:tr h="1369258">
                <a:tc>
                  <a:txBody>
                    <a:bodyPr/>
                    <a:lstStyle/>
                    <a:p>
                      <a:pPr marL="0" lvl="0" indent="0" algn="ctr" defTabSz="914400" rtl="0" eaLnBrk="1" latinLnBrk="0" hangingPunct="1">
                        <a:lnSpc>
                          <a:spcPts val="1800"/>
                        </a:lnSpc>
                        <a:spcBef>
                          <a:spcPts val="35"/>
                        </a:spcBef>
                        <a:spcAft>
                          <a:spcPts val="0"/>
                        </a:spcAft>
                        <a:buFont typeface="Times New Roman"/>
                        <a:buNone/>
                      </a:pPr>
                      <a:r>
                        <a:rPr lang="en-US" sz="1200" kern="100" spc="5" dirty="0" err="1">
                          <a:solidFill>
                            <a:schemeClr val="dk1"/>
                          </a:solidFill>
                          <a:effectLst/>
                          <a:latin typeface="Times New Roman"/>
                          <a:ea typeface="標楷體"/>
                          <a:cs typeface="Calibri"/>
                          <a:hlinkClick r:id="rId3"/>
                        </a:rPr>
                        <a:t>釜山外國語大學</a:t>
                      </a:r>
                      <a:endParaRPr lang="zh-TW" sz="1200" kern="100" spc="5" dirty="0">
                        <a:solidFill>
                          <a:schemeClr val="dk1"/>
                        </a:solidFill>
                        <a:effectLst/>
                        <a:latin typeface="Times New Roman"/>
                        <a:ea typeface="標楷體"/>
                        <a:cs typeface="Calibri"/>
                      </a:endParaRPr>
                    </a:p>
                    <a:p>
                      <a:pPr marL="0" lvl="0" indent="0" algn="ctr" defTabSz="914400" rtl="0" eaLnBrk="1" latinLnBrk="0" hangingPunct="1">
                        <a:lnSpc>
                          <a:spcPts val="1800"/>
                        </a:lnSpc>
                        <a:spcBef>
                          <a:spcPts val="35"/>
                        </a:spcBef>
                        <a:spcAft>
                          <a:spcPts val="0"/>
                        </a:spcAft>
                        <a:buFont typeface="Times New Roman"/>
                        <a:buNone/>
                      </a:pPr>
                      <a:r>
                        <a:rPr lang="en-US" sz="1200" kern="100" spc="5" dirty="0">
                          <a:solidFill>
                            <a:srgbClr val="FF0000"/>
                          </a:solidFill>
                          <a:effectLst/>
                          <a:latin typeface="Times New Roman"/>
                          <a:ea typeface="標楷體"/>
                          <a:cs typeface="Calibri"/>
                        </a:rPr>
                        <a:t>Busan University of Foreign Studies</a:t>
                      </a:r>
                      <a:endParaRPr lang="zh-TW" sz="1200" kern="100" spc="5" dirty="0">
                        <a:solidFill>
                          <a:srgbClr val="FF0000"/>
                        </a:solidFill>
                        <a:effectLst/>
                        <a:latin typeface="Times New Roman"/>
                        <a:ea typeface="標楷體"/>
                        <a:cs typeface="Calibri"/>
                      </a:endParaRPr>
                    </a:p>
                  </a:txBody>
                  <a:tcPr marL="68580" marR="68580" marT="0" marB="0" anchor="ctr"/>
                </a:tc>
                <a:tc>
                  <a:txBody>
                    <a:bodyPr/>
                    <a:lstStyle/>
                    <a:p>
                      <a:pPr marL="0" lvl="0" indent="0" algn="ctr" defTabSz="914400" rtl="0" eaLnBrk="1" latinLnBrk="0" hangingPunct="1">
                        <a:lnSpc>
                          <a:spcPts val="1800"/>
                        </a:lnSpc>
                        <a:spcBef>
                          <a:spcPts val="35"/>
                        </a:spcBef>
                        <a:spcAft>
                          <a:spcPts val="0"/>
                        </a:spcAft>
                        <a:buFont typeface="Times New Roman"/>
                        <a:buNone/>
                      </a:pPr>
                      <a:r>
                        <a:rPr lang="en-US" altLang="zh-TW" sz="1200" kern="100" spc="5" dirty="0" smtClean="0">
                          <a:solidFill>
                            <a:schemeClr val="dk1"/>
                          </a:solidFill>
                          <a:effectLst/>
                          <a:latin typeface="Times New Roman"/>
                          <a:ea typeface="標楷體"/>
                          <a:cs typeface="Calibri"/>
                        </a:rPr>
                        <a:t>2</a:t>
                      </a:r>
                      <a:endParaRPr lang="zh-TW" sz="1200" kern="100" spc="5" dirty="0">
                        <a:solidFill>
                          <a:schemeClr val="dk1"/>
                        </a:solidFill>
                        <a:effectLst/>
                        <a:latin typeface="Times New Roman"/>
                        <a:ea typeface="標楷體"/>
                        <a:cs typeface="Calibri"/>
                      </a:endParaRPr>
                    </a:p>
                  </a:txBody>
                  <a:tcPr marL="68580" marR="68580" marT="0" marB="0" anchor="ctr"/>
                </a:tc>
                <a:tc>
                  <a:txBody>
                    <a:bodyPr/>
                    <a:lstStyle/>
                    <a:p>
                      <a:pPr marL="342900" lvl="0" indent="-342900" algn="l" defTabSz="914400" rtl="0" eaLnBrk="1" latinLnBrk="0" hangingPunct="1">
                        <a:lnSpc>
                          <a:spcPts val="1800"/>
                        </a:lnSpc>
                        <a:spcBef>
                          <a:spcPts val="35"/>
                        </a:spcBef>
                        <a:spcAft>
                          <a:spcPts val="0"/>
                        </a:spcAft>
                        <a:buFont typeface="Times New Roman"/>
                        <a:buAutoNum type="arabicPeriod"/>
                        <a:tabLst>
                          <a:tab pos="191770" algn="l"/>
                          <a:tab pos="914400" algn="l"/>
                        </a:tabLst>
                      </a:pPr>
                      <a:r>
                        <a:rPr lang="zh-TW" sz="1200" kern="100" spc="5" dirty="0">
                          <a:solidFill>
                            <a:schemeClr val="dk1"/>
                          </a:solidFill>
                          <a:effectLst/>
                          <a:latin typeface="Times New Roman"/>
                          <a:ea typeface="標楷體"/>
                          <a:cs typeface="Calibri"/>
                        </a:rPr>
                        <a:t>免學費</a:t>
                      </a:r>
                    </a:p>
                    <a:p>
                      <a:pPr marL="342900" lvl="0" indent="-342900" algn="l" defTabSz="914400" rtl="0" eaLnBrk="1" latinLnBrk="0" hangingPunct="1">
                        <a:lnSpc>
                          <a:spcPts val="1800"/>
                        </a:lnSpc>
                        <a:spcBef>
                          <a:spcPts val="35"/>
                        </a:spcBef>
                        <a:spcAft>
                          <a:spcPts val="0"/>
                        </a:spcAft>
                        <a:buFont typeface="Times New Roman"/>
                        <a:buAutoNum type="arabicPeriod"/>
                        <a:tabLst>
                          <a:tab pos="462280" algn="l"/>
                          <a:tab pos="914400" algn="l"/>
                        </a:tabLst>
                      </a:pPr>
                      <a:r>
                        <a:rPr lang="zh-TW" sz="1200" kern="100" spc="5" dirty="0">
                          <a:solidFill>
                            <a:schemeClr val="dk1"/>
                          </a:solidFill>
                          <a:effectLst/>
                          <a:latin typeface="Times New Roman"/>
                          <a:ea typeface="標楷體"/>
                          <a:cs typeface="Calibri"/>
                        </a:rPr>
                        <a:t>其他費用自理</a:t>
                      </a:r>
                    </a:p>
                  </a:txBody>
                  <a:tcPr marL="68580" marR="68580" marT="0" marB="0" anchor="ctr"/>
                </a:tc>
                <a:tc>
                  <a:txBody>
                    <a:bodyPr/>
                    <a:lstStyle/>
                    <a:p>
                      <a:pPr marL="0" lvl="0" indent="0" algn="ctr" defTabSz="914400" rtl="0" eaLnBrk="1" latinLnBrk="0" hangingPunct="1">
                        <a:lnSpc>
                          <a:spcPts val="1800"/>
                        </a:lnSpc>
                        <a:spcBef>
                          <a:spcPts val="35"/>
                        </a:spcBef>
                        <a:spcAft>
                          <a:spcPts val="0"/>
                        </a:spcAft>
                        <a:buFont typeface="Times New Roman"/>
                        <a:buNone/>
                      </a:pPr>
                      <a:r>
                        <a:rPr lang="zh-TW" sz="1200" kern="100" spc="5" dirty="0">
                          <a:solidFill>
                            <a:schemeClr val="dk1"/>
                          </a:solidFill>
                          <a:effectLst/>
                          <a:latin typeface="Times New Roman"/>
                          <a:ea typeface="標楷體"/>
                          <a:cs typeface="Calibri"/>
                        </a:rPr>
                        <a:t>學士班</a:t>
                      </a:r>
                    </a:p>
                    <a:p>
                      <a:pPr marL="0" lvl="0" indent="0" algn="ctr" defTabSz="914400" rtl="0" eaLnBrk="1" latinLnBrk="0" hangingPunct="1">
                        <a:lnSpc>
                          <a:spcPts val="1800"/>
                        </a:lnSpc>
                        <a:spcBef>
                          <a:spcPts val="35"/>
                        </a:spcBef>
                        <a:spcAft>
                          <a:spcPts val="0"/>
                        </a:spcAft>
                        <a:buFont typeface="Times New Roman"/>
                        <a:buNone/>
                      </a:pPr>
                      <a:r>
                        <a:rPr lang="en-US" sz="1200" kern="100" spc="5" dirty="0">
                          <a:solidFill>
                            <a:schemeClr val="dk1"/>
                          </a:solidFill>
                          <a:effectLst/>
                          <a:latin typeface="Times New Roman"/>
                          <a:ea typeface="標楷體"/>
                          <a:cs typeface="Calibri"/>
                        </a:rPr>
                        <a:t>2~4</a:t>
                      </a:r>
                      <a:r>
                        <a:rPr lang="zh-TW" sz="1200" kern="100" spc="5" dirty="0">
                          <a:solidFill>
                            <a:schemeClr val="dk1"/>
                          </a:solidFill>
                          <a:effectLst/>
                          <a:latin typeface="Times New Roman"/>
                          <a:ea typeface="標楷體"/>
                          <a:cs typeface="Calibri"/>
                        </a:rPr>
                        <a:t>年級</a:t>
                      </a:r>
                    </a:p>
                    <a:p>
                      <a:pPr marL="0" lvl="0" indent="0" algn="ctr" defTabSz="914400" rtl="0" eaLnBrk="1" latinLnBrk="0" hangingPunct="1">
                        <a:lnSpc>
                          <a:spcPts val="1800"/>
                        </a:lnSpc>
                        <a:spcBef>
                          <a:spcPts val="35"/>
                        </a:spcBef>
                        <a:spcAft>
                          <a:spcPts val="0"/>
                        </a:spcAft>
                        <a:buFont typeface="Times New Roman"/>
                        <a:buNone/>
                      </a:pPr>
                      <a:r>
                        <a:rPr lang="zh-TW" sz="1200" kern="100" spc="5" dirty="0">
                          <a:solidFill>
                            <a:schemeClr val="dk1"/>
                          </a:solidFill>
                          <a:effectLst/>
                          <a:latin typeface="Times New Roman"/>
                          <a:ea typeface="標楷體"/>
                          <a:cs typeface="Calibri"/>
                        </a:rPr>
                        <a:t>碩</a:t>
                      </a:r>
                      <a:r>
                        <a:rPr lang="en-US" sz="1200" kern="100" spc="5" dirty="0">
                          <a:solidFill>
                            <a:schemeClr val="dk1"/>
                          </a:solidFill>
                          <a:effectLst/>
                          <a:latin typeface="Times New Roman"/>
                          <a:ea typeface="標楷體"/>
                          <a:cs typeface="Calibri"/>
                        </a:rPr>
                        <a:t>/</a:t>
                      </a:r>
                      <a:r>
                        <a:rPr lang="zh-TW" sz="1200" kern="100" spc="5" dirty="0">
                          <a:solidFill>
                            <a:schemeClr val="dk1"/>
                          </a:solidFill>
                          <a:effectLst/>
                          <a:latin typeface="Times New Roman"/>
                          <a:ea typeface="標楷體"/>
                          <a:cs typeface="Calibri"/>
                        </a:rPr>
                        <a:t>博</a:t>
                      </a:r>
                    </a:p>
                  </a:txBody>
                  <a:tcPr marL="68580" marR="68580" marT="0" marB="0" anchor="ctr"/>
                </a:tc>
                <a:tc>
                  <a:txBody>
                    <a:bodyPr/>
                    <a:lstStyle/>
                    <a:p>
                      <a:pPr marL="342900" lvl="0" indent="-342900" algn="l" defTabSz="914400" rtl="0" eaLnBrk="1" latinLnBrk="0" hangingPunct="1">
                        <a:lnSpc>
                          <a:spcPts val="1800"/>
                        </a:lnSpc>
                        <a:spcBef>
                          <a:spcPts val="35"/>
                        </a:spcBef>
                        <a:spcAft>
                          <a:spcPts val="0"/>
                        </a:spcAft>
                        <a:buFont typeface="Times New Roman"/>
                        <a:buAutoNum type="arabicPeriod"/>
                        <a:tabLst>
                          <a:tab pos="183515" algn="l"/>
                          <a:tab pos="914400" algn="l"/>
                        </a:tabLst>
                      </a:pPr>
                      <a:r>
                        <a:rPr lang="zh-TW" sz="1200" kern="100" spc="5" dirty="0">
                          <a:solidFill>
                            <a:schemeClr val="dk1"/>
                          </a:solidFill>
                          <a:effectLst/>
                          <a:latin typeface="Times New Roman"/>
                          <a:ea typeface="標楷體"/>
                          <a:cs typeface="Calibri"/>
                        </a:rPr>
                        <a:t>交換期限：</a:t>
                      </a:r>
                      <a:r>
                        <a:rPr lang="en-US" sz="1200" kern="100" spc="5" dirty="0">
                          <a:solidFill>
                            <a:schemeClr val="dk1"/>
                          </a:solidFill>
                          <a:effectLst/>
                          <a:latin typeface="Times New Roman"/>
                          <a:ea typeface="標楷體"/>
                          <a:cs typeface="Calibri"/>
                        </a:rPr>
                        <a:t>1</a:t>
                      </a:r>
                      <a:r>
                        <a:rPr lang="zh-TW" sz="1200" kern="100" spc="5" dirty="0">
                          <a:solidFill>
                            <a:schemeClr val="dk1"/>
                          </a:solidFill>
                          <a:effectLst/>
                          <a:latin typeface="Times New Roman"/>
                          <a:ea typeface="標楷體"/>
                          <a:cs typeface="Calibri"/>
                        </a:rPr>
                        <a:t>學期。</a:t>
                      </a:r>
                    </a:p>
                    <a:p>
                      <a:pPr marL="342900" lvl="0" indent="-342900" algn="l" defTabSz="914400" rtl="0" eaLnBrk="1" latinLnBrk="0" hangingPunct="1">
                        <a:lnSpc>
                          <a:spcPts val="1800"/>
                        </a:lnSpc>
                        <a:spcBef>
                          <a:spcPts val="35"/>
                        </a:spcBef>
                        <a:spcAft>
                          <a:spcPts val="0"/>
                        </a:spcAft>
                        <a:buFont typeface="Times New Roman"/>
                        <a:buAutoNum type="arabicPeriod"/>
                        <a:tabLst>
                          <a:tab pos="183515" algn="l"/>
                          <a:tab pos="914400" algn="l"/>
                        </a:tabLst>
                      </a:pPr>
                      <a:r>
                        <a:rPr lang="zh-TW" sz="1200" kern="100" spc="5" dirty="0">
                          <a:solidFill>
                            <a:schemeClr val="dk1"/>
                          </a:solidFill>
                          <a:effectLst/>
                          <a:latin typeface="Times New Roman"/>
                          <a:ea typeface="標楷體"/>
                          <a:cs typeface="Calibri"/>
                        </a:rPr>
                        <a:t>語言能力標準依世新大學學海飛颺暨學海惜珠甄選要點之英語成績檢定為主。</a:t>
                      </a:r>
                    </a:p>
                  </a:txBody>
                  <a:tcPr marL="68580" marR="68580" marT="0" marB="0"/>
                </a:tc>
              </a:tr>
            </a:tbl>
          </a:graphicData>
        </a:graphic>
      </p:graphicFrame>
      <p:pic>
        <p:nvPicPr>
          <p:cNvPr id="4" name="圖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2240" y="5481228"/>
            <a:ext cx="2194453" cy="1097227"/>
          </a:xfrm>
          <a:prstGeom prst="rect">
            <a:avLst/>
          </a:prstGeom>
        </p:spPr>
      </p:pic>
    </p:spTree>
    <p:extLst>
      <p:ext uri="{BB962C8B-B14F-4D97-AF65-F5344CB8AC3E}">
        <p14:creationId xmlns:p14="http://schemas.microsoft.com/office/powerpoint/2010/main" val="14884796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vert="horz" lIns="91440" tIns="45720" rIns="91440" bIns="45720" rtlCol="0" anchor="ctr">
            <a:normAutofit fontScale="90000"/>
          </a:bodyPr>
          <a:lstStyle/>
          <a:p>
            <a:r>
              <a:rPr lang="zh-TW" altLang="en-US" sz="3600" b="1" dirty="0">
                <a:latin typeface="+mn-ea"/>
                <a:ea typeface="+mn-ea"/>
              </a:rPr>
              <a:t>啟明大學</a:t>
            </a:r>
            <a:br>
              <a:rPr lang="zh-TW" altLang="en-US" sz="3600" b="1" dirty="0">
                <a:latin typeface="+mn-ea"/>
                <a:ea typeface="+mn-ea"/>
              </a:rPr>
            </a:br>
            <a:r>
              <a:rPr lang="en-US" altLang="zh-TW" sz="3600" b="1" dirty="0" err="1">
                <a:latin typeface="+mn-ea"/>
                <a:ea typeface="+mn-ea"/>
              </a:rPr>
              <a:t>Keimyung</a:t>
            </a:r>
            <a:r>
              <a:rPr lang="en-US" altLang="zh-TW" sz="3600" b="1" dirty="0">
                <a:latin typeface="+mn-ea"/>
                <a:ea typeface="+mn-ea"/>
              </a:rPr>
              <a:t> University</a:t>
            </a:r>
          </a:p>
        </p:txBody>
      </p:sp>
      <p:sp>
        <p:nvSpPr>
          <p:cNvPr id="3" name="內容版面配置區 2"/>
          <p:cNvSpPr>
            <a:spLocks noGrp="1"/>
          </p:cNvSpPr>
          <p:nvPr>
            <p:ph idx="1"/>
          </p:nvPr>
        </p:nvSpPr>
        <p:spPr>
          <a:xfrm>
            <a:off x="1331640" y="2204864"/>
            <a:ext cx="6709360" cy="648072"/>
          </a:xfrm>
        </p:spPr>
        <p:txBody>
          <a:bodyPr>
            <a:normAutofit/>
          </a:bodyPr>
          <a:lstStyle/>
          <a:p>
            <a:r>
              <a:rPr lang="en-US" altLang="zh-TW" dirty="0" smtClean="0"/>
              <a:t>Web: </a:t>
            </a:r>
            <a:r>
              <a:rPr lang="en-US" altLang="zh-TW" dirty="0">
                <a:hlinkClick r:id="rId2"/>
              </a:rPr>
              <a:t>http://www.kmu.ac.kr/english/</a:t>
            </a:r>
            <a:endParaRPr lang="zh-TW" altLang="en-US" dirty="0"/>
          </a:p>
        </p:txBody>
      </p:sp>
      <p:graphicFrame>
        <p:nvGraphicFramePr>
          <p:cNvPr id="6" name="表格 5"/>
          <p:cNvGraphicFramePr>
            <a:graphicFrameLocks noGrp="1"/>
          </p:cNvGraphicFramePr>
          <p:nvPr>
            <p:extLst>
              <p:ext uri="{D42A27DB-BD31-4B8C-83A1-F6EECF244321}">
                <p14:modId xmlns:p14="http://schemas.microsoft.com/office/powerpoint/2010/main" val="3256391208"/>
              </p:ext>
            </p:extLst>
          </p:nvPr>
        </p:nvGraphicFramePr>
        <p:xfrm>
          <a:off x="1331640" y="3284984"/>
          <a:ext cx="6768753" cy="2016224"/>
        </p:xfrm>
        <a:graphic>
          <a:graphicData uri="http://schemas.openxmlformats.org/drawingml/2006/table">
            <a:tbl>
              <a:tblPr firstRow="1" firstCol="1" bandRow="1">
                <a:tableStyleId>{93296810-A885-4BE3-A3E7-6D5BEEA58F35}</a:tableStyleId>
              </a:tblPr>
              <a:tblGrid>
                <a:gridCol w="1125289"/>
                <a:gridCol w="533032"/>
                <a:gridCol w="1066064"/>
                <a:gridCol w="1020030"/>
                <a:gridCol w="3024338"/>
              </a:tblGrid>
              <a:tr h="646966">
                <a:tc>
                  <a:txBody>
                    <a:bodyPr/>
                    <a:lstStyle/>
                    <a:p>
                      <a:pPr algn="ctr">
                        <a:lnSpc>
                          <a:spcPts val="1800"/>
                        </a:lnSpc>
                        <a:spcBef>
                          <a:spcPts val="35"/>
                        </a:spcBef>
                        <a:spcAft>
                          <a:spcPts val="0"/>
                        </a:spcAft>
                      </a:pPr>
                      <a:r>
                        <a:rPr lang="zh-TW" sz="1600" kern="100" spc="5" dirty="0">
                          <a:effectLst/>
                        </a:rPr>
                        <a:t>學校</a:t>
                      </a:r>
                      <a:endParaRPr lang="zh-TW" sz="1200" kern="100" dirty="0">
                        <a:effectLst/>
                        <a:latin typeface="Calibri"/>
                        <a:ea typeface="新細明體"/>
                        <a:cs typeface="Times New Roman"/>
                      </a:endParaRPr>
                    </a:p>
                  </a:txBody>
                  <a:tcPr marL="61443" marR="61443" marT="0" marB="0" anchor="ctr"/>
                </a:tc>
                <a:tc>
                  <a:txBody>
                    <a:bodyPr/>
                    <a:lstStyle/>
                    <a:p>
                      <a:pPr algn="ctr">
                        <a:lnSpc>
                          <a:spcPts val="1800"/>
                        </a:lnSpc>
                        <a:spcBef>
                          <a:spcPts val="35"/>
                        </a:spcBef>
                        <a:spcAft>
                          <a:spcPts val="0"/>
                        </a:spcAft>
                      </a:pPr>
                      <a:r>
                        <a:rPr lang="zh-TW" sz="1600" kern="100" spc="5" dirty="0">
                          <a:effectLst/>
                        </a:rPr>
                        <a:t>名額</a:t>
                      </a:r>
                      <a:endParaRPr lang="zh-TW" sz="1200" kern="100" dirty="0">
                        <a:effectLst/>
                        <a:latin typeface="Calibri"/>
                        <a:ea typeface="新細明體"/>
                        <a:cs typeface="Times New Roman"/>
                      </a:endParaRPr>
                    </a:p>
                  </a:txBody>
                  <a:tcPr marL="61443" marR="61443" marT="0" marB="0" anchor="ctr"/>
                </a:tc>
                <a:tc>
                  <a:txBody>
                    <a:bodyPr/>
                    <a:lstStyle/>
                    <a:p>
                      <a:pPr algn="ctr">
                        <a:lnSpc>
                          <a:spcPts val="1800"/>
                        </a:lnSpc>
                        <a:spcBef>
                          <a:spcPts val="35"/>
                        </a:spcBef>
                        <a:spcAft>
                          <a:spcPts val="0"/>
                        </a:spcAft>
                      </a:pPr>
                      <a:r>
                        <a:rPr lang="zh-TW" sz="1600" kern="100" spc="5" dirty="0">
                          <a:effectLst/>
                        </a:rPr>
                        <a:t>費用</a:t>
                      </a:r>
                      <a:endParaRPr lang="zh-TW" sz="1200" kern="100" dirty="0">
                        <a:effectLst/>
                        <a:latin typeface="Calibri"/>
                        <a:ea typeface="新細明體"/>
                        <a:cs typeface="Times New Roman"/>
                      </a:endParaRPr>
                    </a:p>
                  </a:txBody>
                  <a:tcPr marL="61443" marR="61443" marT="0" marB="0" anchor="ctr"/>
                </a:tc>
                <a:tc>
                  <a:txBody>
                    <a:bodyPr/>
                    <a:lstStyle/>
                    <a:p>
                      <a:pPr marL="0" algn="ctr" defTabSz="914400" rtl="0" eaLnBrk="1" latinLnBrk="0" hangingPunct="1">
                        <a:lnSpc>
                          <a:spcPts val="1800"/>
                        </a:lnSpc>
                        <a:spcBef>
                          <a:spcPts val="35"/>
                        </a:spcBef>
                        <a:spcAft>
                          <a:spcPts val="0"/>
                        </a:spcAft>
                      </a:pPr>
                      <a:r>
                        <a:rPr lang="zh-TW" sz="1600" kern="100" spc="5" dirty="0">
                          <a:effectLst/>
                        </a:rPr>
                        <a:t>申請條件</a:t>
                      </a:r>
                      <a:endParaRPr lang="zh-TW" sz="1600" b="1" kern="100" spc="5" dirty="0">
                        <a:solidFill>
                          <a:schemeClr val="lt1"/>
                        </a:solidFill>
                        <a:effectLst/>
                        <a:latin typeface="+mn-lt"/>
                        <a:ea typeface="+mn-ea"/>
                        <a:cs typeface="+mn-cs"/>
                      </a:endParaRPr>
                    </a:p>
                  </a:txBody>
                  <a:tcPr marL="61443" marR="61443" marT="0" marB="0" anchor="ctr"/>
                </a:tc>
                <a:tc>
                  <a:txBody>
                    <a:bodyPr/>
                    <a:lstStyle/>
                    <a:p>
                      <a:pPr algn="ctr">
                        <a:lnSpc>
                          <a:spcPts val="1800"/>
                        </a:lnSpc>
                        <a:spcBef>
                          <a:spcPts val="35"/>
                        </a:spcBef>
                        <a:spcAft>
                          <a:spcPts val="0"/>
                        </a:spcAft>
                      </a:pPr>
                      <a:r>
                        <a:rPr lang="zh-TW" sz="1600" kern="100" spc="5" dirty="0">
                          <a:effectLst/>
                        </a:rPr>
                        <a:t>備註</a:t>
                      </a:r>
                      <a:endParaRPr lang="zh-TW" sz="1200" kern="100" dirty="0">
                        <a:effectLst/>
                        <a:latin typeface="Calibri"/>
                        <a:ea typeface="新細明體"/>
                        <a:cs typeface="Times New Roman"/>
                      </a:endParaRPr>
                    </a:p>
                  </a:txBody>
                  <a:tcPr marL="61443" marR="61443" marT="0" marB="0" anchor="ctr"/>
                </a:tc>
              </a:tr>
              <a:tr h="1369258">
                <a:tc>
                  <a:txBody>
                    <a:bodyPr/>
                    <a:lstStyle/>
                    <a:p>
                      <a:pPr algn="ctr">
                        <a:lnSpc>
                          <a:spcPts val="1800"/>
                        </a:lnSpc>
                        <a:spcBef>
                          <a:spcPts val="35"/>
                        </a:spcBef>
                        <a:spcAft>
                          <a:spcPts val="0"/>
                        </a:spcAft>
                      </a:pPr>
                      <a:r>
                        <a:rPr lang="en-US" sz="1100" u="sng" kern="100" dirty="0" err="1">
                          <a:solidFill>
                            <a:srgbClr val="0000FF"/>
                          </a:solidFill>
                          <a:effectLst/>
                          <a:latin typeface="標楷體"/>
                          <a:ea typeface="新細明體"/>
                          <a:cs typeface="Times New Roman"/>
                          <a:hlinkClick r:id="rId2"/>
                        </a:rPr>
                        <a:t>啟明大學</a:t>
                      </a:r>
                      <a:endParaRPr lang="zh-TW" sz="1100" kern="100" dirty="0">
                        <a:effectLst/>
                        <a:latin typeface="Calibri"/>
                        <a:ea typeface="新細明體"/>
                        <a:cs typeface="Times New Roman"/>
                      </a:endParaRPr>
                    </a:p>
                    <a:p>
                      <a:pPr algn="ctr">
                        <a:lnSpc>
                          <a:spcPts val="1800"/>
                        </a:lnSpc>
                        <a:spcBef>
                          <a:spcPts val="35"/>
                        </a:spcBef>
                        <a:spcAft>
                          <a:spcPts val="0"/>
                        </a:spcAft>
                      </a:pPr>
                      <a:r>
                        <a:rPr lang="en-US" sz="1100" u="sng" kern="100" dirty="0" err="1">
                          <a:solidFill>
                            <a:srgbClr val="FF0000"/>
                          </a:solidFill>
                          <a:effectLst/>
                          <a:latin typeface="Times New Roman"/>
                          <a:ea typeface="標楷體"/>
                          <a:cs typeface="Times New Roman"/>
                        </a:rPr>
                        <a:t>Keimyung</a:t>
                      </a:r>
                      <a:r>
                        <a:rPr lang="en-US" sz="1100" u="sng" kern="100" dirty="0">
                          <a:solidFill>
                            <a:srgbClr val="FF0000"/>
                          </a:solidFill>
                          <a:effectLst/>
                          <a:latin typeface="Times New Roman"/>
                          <a:ea typeface="標楷體"/>
                          <a:cs typeface="Times New Roman"/>
                        </a:rPr>
                        <a:t> University</a:t>
                      </a:r>
                      <a:endParaRPr lang="zh-TW" sz="1100" kern="100" dirty="0">
                        <a:solidFill>
                          <a:srgbClr val="FF0000"/>
                        </a:solidFill>
                        <a:effectLst/>
                        <a:latin typeface="Calibri"/>
                        <a:ea typeface="新細明體"/>
                        <a:cs typeface="Times New Roman"/>
                      </a:endParaRPr>
                    </a:p>
                  </a:txBody>
                  <a:tcPr marL="68580" marR="68580" marT="0" marB="0" anchor="ctr"/>
                </a:tc>
                <a:tc>
                  <a:txBody>
                    <a:bodyPr/>
                    <a:lstStyle/>
                    <a:p>
                      <a:pPr algn="ctr">
                        <a:lnSpc>
                          <a:spcPts val="1800"/>
                        </a:lnSpc>
                        <a:spcBef>
                          <a:spcPts val="35"/>
                        </a:spcBef>
                        <a:spcAft>
                          <a:spcPts val="0"/>
                        </a:spcAft>
                      </a:pPr>
                      <a:r>
                        <a:rPr lang="en-US" sz="1200" kern="100" spc="5">
                          <a:effectLst/>
                          <a:latin typeface="標楷體"/>
                          <a:ea typeface="新細明體"/>
                          <a:cs typeface="Times New Roman"/>
                        </a:rPr>
                        <a:t>2-3</a:t>
                      </a:r>
                      <a:endParaRPr lang="zh-TW" sz="1100" kern="100">
                        <a:effectLst/>
                        <a:latin typeface="Calibri"/>
                        <a:ea typeface="新細明體"/>
                        <a:cs typeface="Times New Roman"/>
                      </a:endParaRPr>
                    </a:p>
                  </a:txBody>
                  <a:tcPr marL="68580" marR="68580" marT="0" marB="0" anchor="ctr"/>
                </a:tc>
                <a:tc>
                  <a:txBody>
                    <a:bodyPr/>
                    <a:lstStyle/>
                    <a:p>
                      <a:pPr marL="342900" lvl="0" indent="-342900" algn="l">
                        <a:lnSpc>
                          <a:spcPts val="1800"/>
                        </a:lnSpc>
                        <a:spcBef>
                          <a:spcPts val="35"/>
                        </a:spcBef>
                        <a:spcAft>
                          <a:spcPts val="0"/>
                        </a:spcAft>
                        <a:buFont typeface="+mj-lt"/>
                        <a:buAutoNum type="arabicPeriod"/>
                      </a:pPr>
                      <a:r>
                        <a:rPr lang="zh-TW" sz="1200" kern="100" spc="5">
                          <a:effectLst/>
                          <a:latin typeface="Calibri"/>
                          <a:ea typeface="標楷體"/>
                          <a:cs typeface="Times New Roman"/>
                        </a:rPr>
                        <a:t>免學費</a:t>
                      </a:r>
                      <a:endParaRPr lang="zh-TW" sz="1100" kern="100">
                        <a:effectLst/>
                        <a:latin typeface="Calibri"/>
                        <a:ea typeface="新細明體"/>
                        <a:cs typeface="Times New Roman"/>
                      </a:endParaRPr>
                    </a:p>
                    <a:p>
                      <a:pPr marL="342900" lvl="0" indent="-342900" algn="l">
                        <a:lnSpc>
                          <a:spcPts val="1800"/>
                        </a:lnSpc>
                        <a:spcBef>
                          <a:spcPts val="35"/>
                        </a:spcBef>
                        <a:spcAft>
                          <a:spcPts val="0"/>
                        </a:spcAft>
                        <a:buFont typeface="+mj-lt"/>
                        <a:buAutoNum type="arabicPeriod"/>
                      </a:pPr>
                      <a:r>
                        <a:rPr lang="zh-TW" sz="1200" kern="100" spc="5">
                          <a:effectLst/>
                          <a:latin typeface="Calibri"/>
                          <a:ea typeface="標楷體"/>
                          <a:cs typeface="Times New Roman"/>
                        </a:rPr>
                        <a:t>其他費用自理</a:t>
                      </a:r>
                      <a:endParaRPr lang="zh-TW" sz="1100" kern="100">
                        <a:effectLst/>
                        <a:latin typeface="Calibri"/>
                        <a:ea typeface="新細明體"/>
                        <a:cs typeface="Times New Roman"/>
                      </a:endParaRPr>
                    </a:p>
                  </a:txBody>
                  <a:tcPr marL="68580" marR="68580" marT="0" marB="0" anchor="ctr"/>
                </a:tc>
                <a:tc>
                  <a:txBody>
                    <a:bodyPr/>
                    <a:lstStyle/>
                    <a:p>
                      <a:pPr algn="ctr">
                        <a:lnSpc>
                          <a:spcPts val="1800"/>
                        </a:lnSpc>
                        <a:spcBef>
                          <a:spcPts val="35"/>
                        </a:spcBef>
                        <a:spcAft>
                          <a:spcPts val="0"/>
                        </a:spcAft>
                      </a:pPr>
                      <a:r>
                        <a:rPr lang="zh-TW" sz="1200" kern="100" spc="5">
                          <a:effectLst/>
                          <a:latin typeface="Calibri"/>
                          <a:ea typeface="標楷體"/>
                          <a:cs typeface="Times New Roman"/>
                        </a:rPr>
                        <a:t>學士班</a:t>
                      </a:r>
                      <a:endParaRPr lang="zh-TW" sz="1100" kern="100">
                        <a:effectLst/>
                        <a:latin typeface="Calibri"/>
                        <a:ea typeface="新細明體"/>
                        <a:cs typeface="Times New Roman"/>
                      </a:endParaRPr>
                    </a:p>
                    <a:p>
                      <a:pPr algn="ctr">
                        <a:lnSpc>
                          <a:spcPts val="1800"/>
                        </a:lnSpc>
                        <a:spcBef>
                          <a:spcPts val="35"/>
                        </a:spcBef>
                        <a:spcAft>
                          <a:spcPts val="0"/>
                        </a:spcAft>
                      </a:pPr>
                      <a:r>
                        <a:rPr lang="en-US" sz="1200" kern="100" spc="5">
                          <a:effectLst/>
                          <a:latin typeface="標楷體"/>
                          <a:ea typeface="新細明體"/>
                          <a:cs typeface="Times New Roman"/>
                        </a:rPr>
                        <a:t>2~4</a:t>
                      </a:r>
                      <a:r>
                        <a:rPr lang="zh-TW" sz="1200" kern="100" spc="5">
                          <a:effectLst/>
                          <a:latin typeface="Calibri"/>
                          <a:ea typeface="標楷體"/>
                          <a:cs typeface="Times New Roman"/>
                        </a:rPr>
                        <a:t>年級</a:t>
                      </a:r>
                      <a:endParaRPr lang="zh-TW" sz="1100" kern="100">
                        <a:effectLst/>
                        <a:latin typeface="Calibri"/>
                        <a:ea typeface="新細明體"/>
                        <a:cs typeface="Times New Roman"/>
                      </a:endParaRPr>
                    </a:p>
                    <a:p>
                      <a:pPr algn="ctr">
                        <a:lnSpc>
                          <a:spcPts val="1800"/>
                        </a:lnSpc>
                        <a:spcBef>
                          <a:spcPts val="35"/>
                        </a:spcBef>
                        <a:spcAft>
                          <a:spcPts val="0"/>
                        </a:spcAft>
                      </a:pPr>
                      <a:r>
                        <a:rPr lang="zh-TW" sz="1200" kern="100" spc="5">
                          <a:effectLst/>
                          <a:latin typeface="Calibri"/>
                          <a:ea typeface="標楷體"/>
                          <a:cs typeface="Times New Roman"/>
                        </a:rPr>
                        <a:t>碩</a:t>
                      </a:r>
                      <a:r>
                        <a:rPr lang="en-US" sz="1200" kern="100" spc="5">
                          <a:effectLst/>
                          <a:latin typeface="Calibri"/>
                          <a:ea typeface="標楷體"/>
                          <a:cs typeface="Times New Roman"/>
                        </a:rPr>
                        <a:t>/</a:t>
                      </a:r>
                      <a:r>
                        <a:rPr lang="zh-TW" sz="1200" kern="100" spc="5">
                          <a:effectLst/>
                          <a:latin typeface="Calibri"/>
                          <a:ea typeface="標楷體"/>
                          <a:cs typeface="Times New Roman"/>
                        </a:rPr>
                        <a:t>博</a:t>
                      </a:r>
                      <a:endParaRPr lang="zh-TW" sz="1100" kern="100">
                        <a:effectLst/>
                        <a:latin typeface="Calibri"/>
                        <a:ea typeface="新細明體"/>
                        <a:cs typeface="Times New Roman"/>
                      </a:endParaRPr>
                    </a:p>
                  </a:txBody>
                  <a:tcPr marL="68580" marR="68580" marT="0" marB="0" anchor="ctr"/>
                </a:tc>
                <a:tc>
                  <a:txBody>
                    <a:bodyPr/>
                    <a:lstStyle/>
                    <a:p>
                      <a:pPr marL="342900" lvl="0" indent="-342900" algn="l">
                        <a:lnSpc>
                          <a:spcPts val="1800"/>
                        </a:lnSpc>
                        <a:spcBef>
                          <a:spcPts val="35"/>
                        </a:spcBef>
                        <a:spcAft>
                          <a:spcPts val="0"/>
                        </a:spcAft>
                        <a:buFont typeface="+mj-lt"/>
                        <a:buAutoNum type="arabicPeriod"/>
                      </a:pPr>
                      <a:r>
                        <a:rPr lang="zh-TW" sz="1200" kern="100" spc="5" dirty="0">
                          <a:effectLst/>
                          <a:latin typeface="Calibri"/>
                          <a:ea typeface="標楷體"/>
                          <a:cs typeface="Calibri"/>
                        </a:rPr>
                        <a:t>交換期限：</a:t>
                      </a:r>
                      <a:r>
                        <a:rPr lang="en-US" sz="1200" kern="100" spc="5" dirty="0">
                          <a:effectLst/>
                          <a:latin typeface="Calibri"/>
                          <a:ea typeface="標楷體"/>
                          <a:cs typeface="Calibri"/>
                        </a:rPr>
                        <a:t>1</a:t>
                      </a:r>
                      <a:r>
                        <a:rPr lang="zh-TW" sz="1200" kern="100" spc="5" dirty="0">
                          <a:effectLst/>
                          <a:latin typeface="Calibri"/>
                          <a:ea typeface="標楷體"/>
                          <a:cs typeface="Calibri"/>
                        </a:rPr>
                        <a:t>學期。</a:t>
                      </a:r>
                      <a:endParaRPr lang="zh-TW" sz="1100" kern="100" dirty="0">
                        <a:effectLst/>
                        <a:latin typeface="Calibri"/>
                        <a:ea typeface="新細明體"/>
                        <a:cs typeface="Times New Roman"/>
                      </a:endParaRPr>
                    </a:p>
                    <a:p>
                      <a:pPr marL="342900" lvl="0" indent="-342900" algn="l">
                        <a:lnSpc>
                          <a:spcPts val="1800"/>
                        </a:lnSpc>
                        <a:spcBef>
                          <a:spcPts val="35"/>
                        </a:spcBef>
                        <a:spcAft>
                          <a:spcPts val="0"/>
                        </a:spcAft>
                        <a:buFont typeface="+mj-lt"/>
                        <a:buAutoNum type="arabicPeriod"/>
                      </a:pPr>
                      <a:r>
                        <a:rPr lang="zh-TW" sz="1200" kern="100" spc="5" dirty="0">
                          <a:effectLst/>
                          <a:latin typeface="Calibri"/>
                          <a:ea typeface="標楷體"/>
                          <a:cs typeface="Calibri"/>
                        </a:rPr>
                        <a:t>語言能力標準依世新大學學海飛颺暨學海惜珠甄選要點之英語成績檢定為主。</a:t>
                      </a:r>
                      <a:endParaRPr lang="zh-TW" sz="1100" kern="100" dirty="0">
                        <a:effectLst/>
                        <a:latin typeface="Calibri"/>
                        <a:ea typeface="新細明體"/>
                        <a:cs typeface="Times New Roman"/>
                      </a:endParaRPr>
                    </a:p>
                  </a:txBody>
                  <a:tcPr marL="68580" marR="68580" marT="0" marB="0" anchor="ctr"/>
                </a:tc>
              </a:tr>
            </a:tbl>
          </a:graphicData>
        </a:graphic>
      </p:graphicFrame>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352" y="404097"/>
            <a:ext cx="1662545" cy="1662545"/>
          </a:xfrm>
          <a:prstGeom prst="rect">
            <a:avLst/>
          </a:prstGeom>
        </p:spPr>
      </p:pic>
    </p:spTree>
    <p:extLst>
      <p:ext uri="{BB962C8B-B14F-4D97-AF65-F5344CB8AC3E}">
        <p14:creationId xmlns:p14="http://schemas.microsoft.com/office/powerpoint/2010/main" val="14884796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618100"/>
            <a:ext cx="8229600" cy="1143000"/>
          </a:xfrm>
        </p:spPr>
        <p:txBody>
          <a:bodyPr vert="horz" lIns="91440" tIns="45720" rIns="91440" bIns="45720" rtlCol="0" anchor="ctr">
            <a:normAutofit fontScale="90000"/>
          </a:bodyPr>
          <a:lstStyle/>
          <a:p>
            <a:r>
              <a:rPr lang="zh-TW" altLang="en-US" sz="3600" b="1" dirty="0">
                <a:latin typeface="+mn-ea"/>
                <a:ea typeface="+mn-ea"/>
              </a:rPr>
              <a:t>香港城市大學</a:t>
            </a:r>
            <a:br>
              <a:rPr lang="zh-TW" altLang="en-US" sz="3600" b="1" dirty="0">
                <a:latin typeface="+mn-ea"/>
                <a:ea typeface="+mn-ea"/>
              </a:rPr>
            </a:br>
            <a:r>
              <a:rPr lang="en-US" altLang="zh-TW" sz="3600" b="1" dirty="0">
                <a:latin typeface="+mn-ea"/>
                <a:ea typeface="+mn-ea"/>
              </a:rPr>
              <a:t>City University of Hong Kong</a:t>
            </a:r>
          </a:p>
        </p:txBody>
      </p:sp>
      <p:sp>
        <p:nvSpPr>
          <p:cNvPr id="3" name="內容版面配置區 2"/>
          <p:cNvSpPr>
            <a:spLocks noGrp="1"/>
          </p:cNvSpPr>
          <p:nvPr>
            <p:ph idx="1"/>
          </p:nvPr>
        </p:nvSpPr>
        <p:spPr>
          <a:xfrm>
            <a:off x="1331640" y="2348880"/>
            <a:ext cx="6709360" cy="648072"/>
          </a:xfrm>
        </p:spPr>
        <p:txBody>
          <a:bodyPr>
            <a:normAutofit/>
          </a:bodyPr>
          <a:lstStyle/>
          <a:p>
            <a:r>
              <a:rPr lang="en-US" altLang="zh-TW" dirty="0" smtClean="0"/>
              <a:t>Web: </a:t>
            </a:r>
            <a:r>
              <a:rPr lang="en-US" altLang="zh-TW" dirty="0">
                <a:hlinkClick r:id="rId2"/>
              </a:rPr>
              <a:t>https://www.cityu.edu.hk/</a:t>
            </a:r>
          </a:p>
          <a:p>
            <a:pPr marL="0" indent="0">
              <a:buNone/>
            </a:pPr>
            <a:endParaRPr lang="zh-TW" altLang="en-US" dirty="0"/>
          </a:p>
        </p:txBody>
      </p:sp>
      <p:graphicFrame>
        <p:nvGraphicFramePr>
          <p:cNvPr id="6" name="表格 5"/>
          <p:cNvGraphicFramePr>
            <a:graphicFrameLocks noGrp="1"/>
          </p:cNvGraphicFramePr>
          <p:nvPr>
            <p:extLst>
              <p:ext uri="{D42A27DB-BD31-4B8C-83A1-F6EECF244321}">
                <p14:modId xmlns:p14="http://schemas.microsoft.com/office/powerpoint/2010/main" val="960516723"/>
              </p:ext>
            </p:extLst>
          </p:nvPr>
        </p:nvGraphicFramePr>
        <p:xfrm>
          <a:off x="1259632" y="3284984"/>
          <a:ext cx="6768753" cy="2454938"/>
        </p:xfrm>
        <a:graphic>
          <a:graphicData uri="http://schemas.openxmlformats.org/drawingml/2006/table">
            <a:tbl>
              <a:tblPr firstRow="1" firstCol="1" bandRow="1">
                <a:tableStyleId>{93296810-A885-4BE3-A3E7-6D5BEEA58F35}</a:tableStyleId>
              </a:tblPr>
              <a:tblGrid>
                <a:gridCol w="1125289"/>
                <a:gridCol w="533032"/>
                <a:gridCol w="1066064"/>
                <a:gridCol w="1020030"/>
                <a:gridCol w="3024338"/>
              </a:tblGrid>
              <a:tr h="646966">
                <a:tc>
                  <a:txBody>
                    <a:bodyPr/>
                    <a:lstStyle/>
                    <a:p>
                      <a:pPr algn="ctr">
                        <a:lnSpc>
                          <a:spcPts val="1800"/>
                        </a:lnSpc>
                        <a:spcBef>
                          <a:spcPts val="35"/>
                        </a:spcBef>
                        <a:spcAft>
                          <a:spcPts val="0"/>
                        </a:spcAft>
                      </a:pPr>
                      <a:r>
                        <a:rPr lang="zh-TW" sz="1600" kern="100" spc="5" dirty="0">
                          <a:effectLst/>
                        </a:rPr>
                        <a:t>學校</a:t>
                      </a:r>
                      <a:endParaRPr lang="zh-TW" sz="1200" kern="100" dirty="0">
                        <a:effectLst/>
                        <a:latin typeface="Calibri"/>
                        <a:ea typeface="新細明體"/>
                        <a:cs typeface="Times New Roman"/>
                      </a:endParaRPr>
                    </a:p>
                  </a:txBody>
                  <a:tcPr marL="61443" marR="61443" marT="0" marB="0" anchor="ctr"/>
                </a:tc>
                <a:tc>
                  <a:txBody>
                    <a:bodyPr/>
                    <a:lstStyle/>
                    <a:p>
                      <a:pPr algn="ctr">
                        <a:lnSpc>
                          <a:spcPts val="1800"/>
                        </a:lnSpc>
                        <a:spcBef>
                          <a:spcPts val="35"/>
                        </a:spcBef>
                        <a:spcAft>
                          <a:spcPts val="0"/>
                        </a:spcAft>
                      </a:pPr>
                      <a:r>
                        <a:rPr lang="zh-TW" sz="1600" kern="100" spc="5" dirty="0">
                          <a:effectLst/>
                        </a:rPr>
                        <a:t>名額</a:t>
                      </a:r>
                      <a:endParaRPr lang="zh-TW" sz="1200" kern="100" dirty="0">
                        <a:effectLst/>
                        <a:latin typeface="Calibri"/>
                        <a:ea typeface="新細明體"/>
                        <a:cs typeface="Times New Roman"/>
                      </a:endParaRPr>
                    </a:p>
                  </a:txBody>
                  <a:tcPr marL="61443" marR="61443" marT="0" marB="0" anchor="ctr"/>
                </a:tc>
                <a:tc>
                  <a:txBody>
                    <a:bodyPr/>
                    <a:lstStyle/>
                    <a:p>
                      <a:pPr algn="ctr">
                        <a:lnSpc>
                          <a:spcPts val="1800"/>
                        </a:lnSpc>
                        <a:spcBef>
                          <a:spcPts val="35"/>
                        </a:spcBef>
                        <a:spcAft>
                          <a:spcPts val="0"/>
                        </a:spcAft>
                      </a:pPr>
                      <a:r>
                        <a:rPr lang="zh-TW" sz="1600" kern="100" spc="5" dirty="0">
                          <a:effectLst/>
                        </a:rPr>
                        <a:t>費用</a:t>
                      </a:r>
                      <a:endParaRPr lang="zh-TW" sz="1200" kern="100" dirty="0">
                        <a:effectLst/>
                        <a:latin typeface="Calibri"/>
                        <a:ea typeface="新細明體"/>
                        <a:cs typeface="Times New Roman"/>
                      </a:endParaRPr>
                    </a:p>
                  </a:txBody>
                  <a:tcPr marL="61443" marR="61443" marT="0" marB="0" anchor="ctr"/>
                </a:tc>
                <a:tc>
                  <a:txBody>
                    <a:bodyPr/>
                    <a:lstStyle/>
                    <a:p>
                      <a:pPr marL="0" algn="ctr" defTabSz="914400" rtl="0" eaLnBrk="1" latinLnBrk="0" hangingPunct="1">
                        <a:lnSpc>
                          <a:spcPts val="1800"/>
                        </a:lnSpc>
                        <a:spcBef>
                          <a:spcPts val="35"/>
                        </a:spcBef>
                        <a:spcAft>
                          <a:spcPts val="0"/>
                        </a:spcAft>
                      </a:pPr>
                      <a:r>
                        <a:rPr lang="zh-TW" sz="1600" kern="100" spc="5" dirty="0">
                          <a:effectLst/>
                        </a:rPr>
                        <a:t>申請條件</a:t>
                      </a:r>
                      <a:endParaRPr lang="zh-TW" sz="1600" b="1" kern="100" spc="5" dirty="0">
                        <a:solidFill>
                          <a:schemeClr val="lt1"/>
                        </a:solidFill>
                        <a:effectLst/>
                        <a:latin typeface="+mn-lt"/>
                        <a:ea typeface="+mn-ea"/>
                        <a:cs typeface="+mn-cs"/>
                      </a:endParaRPr>
                    </a:p>
                  </a:txBody>
                  <a:tcPr marL="61443" marR="61443" marT="0" marB="0" anchor="ctr"/>
                </a:tc>
                <a:tc>
                  <a:txBody>
                    <a:bodyPr/>
                    <a:lstStyle/>
                    <a:p>
                      <a:pPr algn="ctr">
                        <a:lnSpc>
                          <a:spcPts val="1800"/>
                        </a:lnSpc>
                        <a:spcBef>
                          <a:spcPts val="35"/>
                        </a:spcBef>
                        <a:spcAft>
                          <a:spcPts val="0"/>
                        </a:spcAft>
                      </a:pPr>
                      <a:r>
                        <a:rPr lang="zh-TW" sz="1600" kern="100" spc="5" dirty="0">
                          <a:effectLst/>
                        </a:rPr>
                        <a:t>備註</a:t>
                      </a:r>
                      <a:endParaRPr lang="zh-TW" sz="1200" kern="100" dirty="0">
                        <a:effectLst/>
                        <a:latin typeface="Calibri"/>
                        <a:ea typeface="新細明體"/>
                        <a:cs typeface="Times New Roman"/>
                      </a:endParaRPr>
                    </a:p>
                  </a:txBody>
                  <a:tcPr marL="61443" marR="61443" marT="0" marB="0" anchor="ctr"/>
                </a:tc>
              </a:tr>
              <a:tr h="1369258">
                <a:tc>
                  <a:txBody>
                    <a:bodyPr/>
                    <a:lstStyle/>
                    <a:p>
                      <a:pPr algn="ctr">
                        <a:lnSpc>
                          <a:spcPts val="1800"/>
                        </a:lnSpc>
                        <a:spcBef>
                          <a:spcPts val="35"/>
                        </a:spcBef>
                        <a:spcAft>
                          <a:spcPts val="0"/>
                        </a:spcAft>
                      </a:pPr>
                      <a:r>
                        <a:rPr lang="en-US" sz="1100" u="sng" kern="100">
                          <a:solidFill>
                            <a:srgbClr val="0000FF"/>
                          </a:solidFill>
                          <a:effectLst/>
                          <a:latin typeface="標楷體"/>
                          <a:ea typeface="新細明體"/>
                          <a:cs typeface="Times New Roman"/>
                          <a:hlinkClick r:id="rId3"/>
                        </a:rPr>
                        <a:t>香港城市大學</a:t>
                      </a:r>
                      <a:endParaRPr lang="zh-TW" sz="1100" kern="100">
                        <a:effectLst/>
                        <a:latin typeface="Calibri"/>
                        <a:ea typeface="新細明體"/>
                        <a:cs typeface="Times New Roman"/>
                      </a:endParaRPr>
                    </a:p>
                    <a:p>
                      <a:pPr algn="ctr">
                        <a:lnSpc>
                          <a:spcPts val="1800"/>
                        </a:lnSpc>
                        <a:spcBef>
                          <a:spcPts val="35"/>
                        </a:spcBef>
                        <a:spcAft>
                          <a:spcPts val="0"/>
                        </a:spcAft>
                      </a:pPr>
                      <a:r>
                        <a:rPr lang="en-US" sz="1100" u="sng" kern="100">
                          <a:solidFill>
                            <a:srgbClr val="0000FF"/>
                          </a:solidFill>
                          <a:effectLst/>
                          <a:latin typeface="Times New Roman"/>
                          <a:ea typeface="標楷體"/>
                          <a:cs typeface="Times New Roman"/>
                          <a:hlinkClick r:id="rId3"/>
                        </a:rPr>
                        <a:t>City University of Hong Kong</a:t>
                      </a:r>
                      <a:endParaRPr lang="zh-TW" sz="1100" kern="100">
                        <a:effectLst/>
                        <a:latin typeface="Calibri"/>
                        <a:ea typeface="新細明體"/>
                        <a:cs typeface="Times New Roman"/>
                      </a:endParaRPr>
                    </a:p>
                  </a:txBody>
                  <a:tcPr marL="68580" marR="68580" marT="0" marB="0" anchor="ctr"/>
                </a:tc>
                <a:tc>
                  <a:txBody>
                    <a:bodyPr/>
                    <a:lstStyle/>
                    <a:p>
                      <a:pPr algn="ctr">
                        <a:lnSpc>
                          <a:spcPts val="1800"/>
                        </a:lnSpc>
                        <a:spcBef>
                          <a:spcPts val="35"/>
                        </a:spcBef>
                        <a:spcAft>
                          <a:spcPts val="0"/>
                        </a:spcAft>
                      </a:pPr>
                      <a:r>
                        <a:rPr lang="en-US" sz="1200" kern="100" spc="5">
                          <a:effectLst/>
                          <a:latin typeface="標楷體"/>
                          <a:ea typeface="新細明體"/>
                          <a:cs typeface="Times New Roman"/>
                        </a:rPr>
                        <a:t>3</a:t>
                      </a:r>
                      <a:endParaRPr lang="zh-TW" sz="1100" kern="100">
                        <a:effectLst/>
                        <a:latin typeface="Calibri"/>
                        <a:ea typeface="新細明體"/>
                        <a:cs typeface="Times New Roman"/>
                      </a:endParaRPr>
                    </a:p>
                  </a:txBody>
                  <a:tcPr marL="68580" marR="68580" marT="0" marB="0" anchor="ctr"/>
                </a:tc>
                <a:tc>
                  <a:txBody>
                    <a:bodyPr/>
                    <a:lstStyle/>
                    <a:p>
                      <a:pPr marL="342900" lvl="0" indent="-342900" algn="l">
                        <a:lnSpc>
                          <a:spcPts val="1800"/>
                        </a:lnSpc>
                        <a:spcBef>
                          <a:spcPts val="35"/>
                        </a:spcBef>
                        <a:spcAft>
                          <a:spcPts val="0"/>
                        </a:spcAft>
                        <a:buFont typeface="Times New Roman"/>
                        <a:buAutoNum type="arabicPeriod"/>
                      </a:pPr>
                      <a:r>
                        <a:rPr lang="zh-TW" sz="1200" kern="100" spc="5">
                          <a:effectLst/>
                          <a:latin typeface="Calibri"/>
                          <a:ea typeface="標楷體"/>
                          <a:cs typeface="Times New Roman"/>
                        </a:rPr>
                        <a:t>免學費</a:t>
                      </a:r>
                      <a:endParaRPr lang="zh-TW" sz="1100" kern="100">
                        <a:effectLst/>
                        <a:latin typeface="Calibri"/>
                        <a:ea typeface="Adobe 繁黑體 Std B"/>
                        <a:cs typeface="Times New Roman"/>
                      </a:endParaRPr>
                    </a:p>
                    <a:p>
                      <a:pPr marL="342900" lvl="0" indent="-342900" algn="l">
                        <a:lnSpc>
                          <a:spcPts val="1800"/>
                        </a:lnSpc>
                        <a:spcBef>
                          <a:spcPts val="35"/>
                        </a:spcBef>
                        <a:spcAft>
                          <a:spcPts val="0"/>
                        </a:spcAft>
                        <a:buFont typeface="Times New Roman"/>
                        <a:buAutoNum type="arabicPeriod"/>
                      </a:pPr>
                      <a:r>
                        <a:rPr lang="zh-TW" sz="1200" kern="100" spc="5">
                          <a:effectLst/>
                          <a:latin typeface="Calibri"/>
                          <a:ea typeface="標楷體"/>
                          <a:cs typeface="Times New Roman"/>
                        </a:rPr>
                        <a:t>其他費用自理</a:t>
                      </a:r>
                      <a:endParaRPr lang="zh-TW" sz="1100" kern="100">
                        <a:effectLst/>
                        <a:latin typeface="Calibri"/>
                        <a:ea typeface="Adobe 繁黑體 Std B"/>
                        <a:cs typeface="Times New Roman"/>
                      </a:endParaRPr>
                    </a:p>
                  </a:txBody>
                  <a:tcPr marL="68580" marR="68580" marT="0" marB="0" anchor="ctr"/>
                </a:tc>
                <a:tc>
                  <a:txBody>
                    <a:bodyPr/>
                    <a:lstStyle/>
                    <a:p>
                      <a:pPr algn="ctr">
                        <a:lnSpc>
                          <a:spcPts val="1800"/>
                        </a:lnSpc>
                        <a:spcBef>
                          <a:spcPts val="35"/>
                        </a:spcBef>
                        <a:spcAft>
                          <a:spcPts val="0"/>
                        </a:spcAft>
                      </a:pPr>
                      <a:r>
                        <a:rPr lang="zh-TW" sz="1200" kern="100" spc="5">
                          <a:effectLst/>
                          <a:latin typeface="Calibri"/>
                          <a:ea typeface="標楷體"/>
                          <a:cs typeface="Times New Roman"/>
                        </a:rPr>
                        <a:t>傳院</a:t>
                      </a:r>
                      <a:endParaRPr lang="zh-TW" sz="1100" kern="100">
                        <a:effectLst/>
                        <a:latin typeface="Calibri"/>
                        <a:ea typeface="新細明體"/>
                        <a:cs typeface="Times New Roman"/>
                      </a:endParaRPr>
                    </a:p>
                    <a:p>
                      <a:pPr algn="ctr">
                        <a:lnSpc>
                          <a:spcPts val="1800"/>
                        </a:lnSpc>
                        <a:spcBef>
                          <a:spcPts val="35"/>
                        </a:spcBef>
                        <a:spcAft>
                          <a:spcPts val="0"/>
                        </a:spcAft>
                      </a:pPr>
                      <a:r>
                        <a:rPr lang="zh-TW" sz="1200" kern="100" spc="5">
                          <a:effectLst/>
                          <a:latin typeface="Calibri"/>
                          <a:ea typeface="標楷體"/>
                          <a:cs typeface="Times New Roman"/>
                        </a:rPr>
                        <a:t>學士班</a:t>
                      </a:r>
                      <a:endParaRPr lang="zh-TW" sz="1100" kern="100">
                        <a:effectLst/>
                        <a:latin typeface="Calibri"/>
                        <a:ea typeface="新細明體"/>
                        <a:cs typeface="Times New Roman"/>
                      </a:endParaRPr>
                    </a:p>
                  </a:txBody>
                  <a:tcPr marL="68580" marR="68580" marT="0" marB="0" anchor="ctr"/>
                </a:tc>
                <a:tc>
                  <a:txBody>
                    <a:bodyPr/>
                    <a:lstStyle/>
                    <a:p>
                      <a:pPr marL="342900" lvl="0" indent="-342900" algn="just">
                        <a:lnSpc>
                          <a:spcPts val="1800"/>
                        </a:lnSpc>
                        <a:spcBef>
                          <a:spcPts val="35"/>
                        </a:spcBef>
                        <a:spcAft>
                          <a:spcPts val="0"/>
                        </a:spcAft>
                        <a:buFont typeface="標楷體"/>
                        <a:buAutoNum type="arabicPeriod"/>
                      </a:pPr>
                      <a:r>
                        <a:rPr lang="zh-TW" sz="1200" kern="100" spc="5" dirty="0">
                          <a:effectLst/>
                          <a:latin typeface="Times New Roman"/>
                          <a:ea typeface="標楷體"/>
                          <a:cs typeface="Calibri"/>
                        </a:rPr>
                        <a:t>交換期限：</a:t>
                      </a:r>
                      <a:r>
                        <a:rPr lang="en-US" sz="1200" kern="100" spc="5" dirty="0">
                          <a:effectLst/>
                          <a:latin typeface="Times New Roman"/>
                          <a:ea typeface="標楷體"/>
                          <a:cs typeface="Calibri"/>
                        </a:rPr>
                        <a:t>1</a:t>
                      </a:r>
                      <a:r>
                        <a:rPr lang="zh-TW" sz="1200" kern="100" spc="5" dirty="0">
                          <a:effectLst/>
                          <a:latin typeface="Times New Roman"/>
                          <a:ea typeface="標楷體"/>
                          <a:cs typeface="Calibri"/>
                        </a:rPr>
                        <a:t>學期。</a:t>
                      </a:r>
                      <a:endParaRPr lang="zh-TW" sz="1100" kern="100" dirty="0">
                        <a:effectLst/>
                        <a:latin typeface="Times New Roman"/>
                        <a:ea typeface="新細明體"/>
                        <a:cs typeface="Calibri"/>
                      </a:endParaRPr>
                    </a:p>
                    <a:p>
                      <a:pPr marL="342900" lvl="0" indent="-342900" algn="just">
                        <a:lnSpc>
                          <a:spcPts val="1800"/>
                        </a:lnSpc>
                        <a:spcBef>
                          <a:spcPts val="35"/>
                        </a:spcBef>
                        <a:spcAft>
                          <a:spcPts val="0"/>
                        </a:spcAft>
                        <a:buFont typeface="標楷體"/>
                        <a:buAutoNum type="arabicPeriod"/>
                      </a:pPr>
                      <a:r>
                        <a:rPr lang="zh-TW" sz="1200" kern="100" spc="5" dirty="0">
                          <a:effectLst/>
                          <a:latin typeface="Times New Roman"/>
                          <a:ea typeface="標楷體"/>
                          <a:cs typeface="Calibri"/>
                        </a:rPr>
                        <a:t>僅限大二或大三傳院學生，請申請者先行查核</a:t>
                      </a:r>
                      <a:r>
                        <a:rPr lang="en-US" sz="1200" u="sng" kern="100" spc="5" dirty="0" err="1">
                          <a:solidFill>
                            <a:srgbClr val="0000FF"/>
                          </a:solidFill>
                          <a:effectLst/>
                          <a:latin typeface="標楷體"/>
                          <a:ea typeface="新細明體"/>
                          <a:cs typeface="Calibri"/>
                          <a:hlinkClick r:id="rId4"/>
                        </a:rPr>
                        <a:t>該校課程</a:t>
                      </a:r>
                      <a:r>
                        <a:rPr lang="zh-TW" sz="1200" kern="100" spc="5" dirty="0">
                          <a:effectLst/>
                          <a:latin typeface="Times New Roman"/>
                          <a:ea typeface="標楷體"/>
                          <a:cs typeface="Calibri"/>
                        </a:rPr>
                        <a:t>是否與自身需求相符。</a:t>
                      </a:r>
                      <a:endParaRPr lang="zh-TW" sz="1100" kern="100" dirty="0">
                        <a:effectLst/>
                        <a:latin typeface="Times New Roman"/>
                        <a:ea typeface="新細明體"/>
                        <a:cs typeface="Calibri"/>
                      </a:endParaRPr>
                    </a:p>
                    <a:p>
                      <a:pPr marL="342900" lvl="0" indent="-342900" algn="just">
                        <a:lnSpc>
                          <a:spcPts val="1800"/>
                        </a:lnSpc>
                        <a:spcBef>
                          <a:spcPts val="35"/>
                        </a:spcBef>
                        <a:spcAft>
                          <a:spcPts val="0"/>
                        </a:spcAft>
                        <a:buFont typeface="標楷體"/>
                        <a:buAutoNum type="arabicPeriod"/>
                      </a:pPr>
                      <a:r>
                        <a:rPr lang="zh-TW" sz="1200" kern="100" spc="5" dirty="0">
                          <a:effectLst/>
                          <a:latin typeface="Times New Roman"/>
                          <a:ea typeface="標楷體"/>
                          <a:cs typeface="Calibri"/>
                        </a:rPr>
                        <a:t>該校要求之英語門檻，請詳閱連結網址。</a:t>
                      </a:r>
                      <a:endParaRPr lang="zh-TW" sz="1100" kern="100" dirty="0">
                        <a:effectLst/>
                        <a:latin typeface="Times New Roman"/>
                        <a:ea typeface="新細明體"/>
                        <a:cs typeface="Calibri"/>
                      </a:endParaRPr>
                    </a:p>
                    <a:p>
                      <a:pPr marL="342900" lvl="0" indent="-342900" algn="just">
                        <a:lnSpc>
                          <a:spcPts val="1800"/>
                        </a:lnSpc>
                        <a:spcBef>
                          <a:spcPts val="35"/>
                        </a:spcBef>
                        <a:spcAft>
                          <a:spcPts val="0"/>
                        </a:spcAft>
                        <a:buFont typeface="標楷體"/>
                        <a:buAutoNum type="arabicPeriod"/>
                      </a:pPr>
                      <a:r>
                        <a:rPr lang="zh-TW" sz="1200" kern="100" spc="5" dirty="0">
                          <a:effectLst/>
                          <a:latin typeface="Times New Roman"/>
                          <a:ea typeface="標楷體"/>
                          <a:cs typeface="Calibri"/>
                        </a:rPr>
                        <a:t>該校主要以英語授課，請同學考量自身英語能力。</a:t>
                      </a:r>
                      <a:endParaRPr lang="zh-TW" sz="1100" kern="100" dirty="0">
                        <a:effectLst/>
                        <a:latin typeface="Times New Roman"/>
                        <a:ea typeface="新細明體"/>
                        <a:cs typeface="Calibri"/>
                      </a:endParaRPr>
                    </a:p>
                  </a:txBody>
                  <a:tcPr marL="68580" marR="68580" marT="0" marB="0" anchor="ctr"/>
                </a:tc>
              </a:tr>
            </a:tbl>
          </a:graphicData>
        </a:graphic>
      </p:graphicFrame>
      <p:pic>
        <p:nvPicPr>
          <p:cNvPr id="4" name="圖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9592" y="5560146"/>
            <a:ext cx="2626420" cy="1283790"/>
          </a:xfrm>
          <a:prstGeom prst="rect">
            <a:avLst/>
          </a:prstGeom>
        </p:spPr>
      </p:pic>
    </p:spTree>
    <p:extLst>
      <p:ext uri="{BB962C8B-B14F-4D97-AF65-F5344CB8AC3E}">
        <p14:creationId xmlns:p14="http://schemas.microsoft.com/office/powerpoint/2010/main" val="14884796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vert="horz" lIns="91440" tIns="45720" rIns="91440" bIns="45720" rtlCol="0" anchor="ctr">
            <a:normAutofit fontScale="90000"/>
          </a:bodyPr>
          <a:lstStyle/>
          <a:p>
            <a:r>
              <a:rPr lang="zh-TW" altLang="en-US" sz="3600" b="1" dirty="0">
                <a:latin typeface="+mn-ea"/>
                <a:ea typeface="+mn-ea"/>
              </a:rPr>
              <a:t>澳門大學</a:t>
            </a:r>
            <a:br>
              <a:rPr lang="zh-TW" altLang="en-US" sz="3600" b="1" dirty="0">
                <a:latin typeface="+mn-ea"/>
                <a:ea typeface="+mn-ea"/>
              </a:rPr>
            </a:br>
            <a:r>
              <a:rPr lang="en-US" altLang="zh-TW" sz="3600" b="1" dirty="0">
                <a:latin typeface="+mn-ea"/>
                <a:ea typeface="+mn-ea"/>
              </a:rPr>
              <a:t>University of Macau</a:t>
            </a:r>
          </a:p>
        </p:txBody>
      </p:sp>
      <p:sp>
        <p:nvSpPr>
          <p:cNvPr id="3" name="內容版面配置區 2"/>
          <p:cNvSpPr>
            <a:spLocks noGrp="1"/>
          </p:cNvSpPr>
          <p:nvPr>
            <p:ph idx="1"/>
          </p:nvPr>
        </p:nvSpPr>
        <p:spPr>
          <a:xfrm>
            <a:off x="1331640" y="2276872"/>
            <a:ext cx="6709360" cy="648072"/>
          </a:xfrm>
        </p:spPr>
        <p:txBody>
          <a:bodyPr>
            <a:normAutofit/>
          </a:bodyPr>
          <a:lstStyle/>
          <a:p>
            <a:r>
              <a:rPr lang="en-US" altLang="zh-TW" dirty="0" smtClean="0"/>
              <a:t>Web: </a:t>
            </a:r>
            <a:r>
              <a:rPr lang="en-US" altLang="zh-TW" dirty="0">
                <a:hlinkClick r:id="rId2"/>
              </a:rPr>
              <a:t>https://www.um.edu.mo/</a:t>
            </a:r>
          </a:p>
          <a:p>
            <a:pPr marL="0" indent="0">
              <a:buNone/>
            </a:pPr>
            <a:endParaRPr lang="zh-TW" altLang="en-US" dirty="0"/>
          </a:p>
        </p:txBody>
      </p:sp>
      <p:graphicFrame>
        <p:nvGraphicFramePr>
          <p:cNvPr id="6" name="表格 5"/>
          <p:cNvGraphicFramePr>
            <a:graphicFrameLocks noGrp="1"/>
          </p:cNvGraphicFramePr>
          <p:nvPr>
            <p:extLst>
              <p:ext uri="{D42A27DB-BD31-4B8C-83A1-F6EECF244321}">
                <p14:modId xmlns:p14="http://schemas.microsoft.com/office/powerpoint/2010/main" val="1562903428"/>
              </p:ext>
            </p:extLst>
          </p:nvPr>
        </p:nvGraphicFramePr>
        <p:xfrm>
          <a:off x="1331640" y="3284984"/>
          <a:ext cx="6768753" cy="2016224"/>
        </p:xfrm>
        <a:graphic>
          <a:graphicData uri="http://schemas.openxmlformats.org/drawingml/2006/table">
            <a:tbl>
              <a:tblPr firstRow="1" firstCol="1" bandRow="1">
                <a:tableStyleId>{93296810-A885-4BE3-A3E7-6D5BEEA58F35}</a:tableStyleId>
              </a:tblPr>
              <a:tblGrid>
                <a:gridCol w="1125289"/>
                <a:gridCol w="533032"/>
                <a:gridCol w="1066064"/>
                <a:gridCol w="1020030"/>
                <a:gridCol w="3024338"/>
              </a:tblGrid>
              <a:tr h="646966">
                <a:tc>
                  <a:txBody>
                    <a:bodyPr/>
                    <a:lstStyle/>
                    <a:p>
                      <a:pPr algn="ctr">
                        <a:lnSpc>
                          <a:spcPts val="1800"/>
                        </a:lnSpc>
                        <a:spcBef>
                          <a:spcPts val="35"/>
                        </a:spcBef>
                        <a:spcAft>
                          <a:spcPts val="0"/>
                        </a:spcAft>
                      </a:pPr>
                      <a:r>
                        <a:rPr lang="zh-TW" sz="1600" kern="100" spc="5" dirty="0">
                          <a:effectLst/>
                        </a:rPr>
                        <a:t>學校</a:t>
                      </a:r>
                      <a:endParaRPr lang="zh-TW" sz="1200" kern="100" dirty="0">
                        <a:effectLst/>
                        <a:latin typeface="Calibri"/>
                        <a:ea typeface="新細明體"/>
                        <a:cs typeface="Times New Roman"/>
                      </a:endParaRPr>
                    </a:p>
                  </a:txBody>
                  <a:tcPr marL="61443" marR="61443" marT="0" marB="0" anchor="ctr"/>
                </a:tc>
                <a:tc>
                  <a:txBody>
                    <a:bodyPr/>
                    <a:lstStyle/>
                    <a:p>
                      <a:pPr algn="ctr">
                        <a:lnSpc>
                          <a:spcPts val="1800"/>
                        </a:lnSpc>
                        <a:spcBef>
                          <a:spcPts val="35"/>
                        </a:spcBef>
                        <a:spcAft>
                          <a:spcPts val="0"/>
                        </a:spcAft>
                      </a:pPr>
                      <a:r>
                        <a:rPr lang="zh-TW" sz="1600" kern="100" spc="5" dirty="0">
                          <a:effectLst/>
                        </a:rPr>
                        <a:t>名額</a:t>
                      </a:r>
                      <a:endParaRPr lang="zh-TW" sz="1200" kern="100" dirty="0">
                        <a:effectLst/>
                        <a:latin typeface="Calibri"/>
                        <a:ea typeface="新細明體"/>
                        <a:cs typeface="Times New Roman"/>
                      </a:endParaRPr>
                    </a:p>
                  </a:txBody>
                  <a:tcPr marL="61443" marR="61443" marT="0" marB="0" anchor="ctr"/>
                </a:tc>
                <a:tc>
                  <a:txBody>
                    <a:bodyPr/>
                    <a:lstStyle/>
                    <a:p>
                      <a:pPr algn="ctr">
                        <a:lnSpc>
                          <a:spcPts val="1800"/>
                        </a:lnSpc>
                        <a:spcBef>
                          <a:spcPts val="35"/>
                        </a:spcBef>
                        <a:spcAft>
                          <a:spcPts val="0"/>
                        </a:spcAft>
                      </a:pPr>
                      <a:r>
                        <a:rPr lang="zh-TW" sz="1600" kern="100" spc="5" dirty="0">
                          <a:effectLst/>
                        </a:rPr>
                        <a:t>費用</a:t>
                      </a:r>
                      <a:endParaRPr lang="zh-TW" sz="1200" kern="100" dirty="0">
                        <a:effectLst/>
                        <a:latin typeface="Calibri"/>
                        <a:ea typeface="新細明體"/>
                        <a:cs typeface="Times New Roman"/>
                      </a:endParaRPr>
                    </a:p>
                  </a:txBody>
                  <a:tcPr marL="61443" marR="61443" marT="0" marB="0" anchor="ctr"/>
                </a:tc>
                <a:tc>
                  <a:txBody>
                    <a:bodyPr/>
                    <a:lstStyle/>
                    <a:p>
                      <a:pPr marL="0" algn="ctr" defTabSz="914400" rtl="0" eaLnBrk="1" latinLnBrk="0" hangingPunct="1">
                        <a:lnSpc>
                          <a:spcPts val="1800"/>
                        </a:lnSpc>
                        <a:spcBef>
                          <a:spcPts val="35"/>
                        </a:spcBef>
                        <a:spcAft>
                          <a:spcPts val="0"/>
                        </a:spcAft>
                      </a:pPr>
                      <a:r>
                        <a:rPr lang="zh-TW" sz="1600" kern="100" spc="5" dirty="0">
                          <a:effectLst/>
                        </a:rPr>
                        <a:t>申請條件</a:t>
                      </a:r>
                      <a:endParaRPr lang="zh-TW" sz="1600" b="1" kern="100" spc="5" dirty="0">
                        <a:solidFill>
                          <a:schemeClr val="lt1"/>
                        </a:solidFill>
                        <a:effectLst/>
                        <a:latin typeface="+mn-lt"/>
                        <a:ea typeface="+mn-ea"/>
                        <a:cs typeface="+mn-cs"/>
                      </a:endParaRPr>
                    </a:p>
                  </a:txBody>
                  <a:tcPr marL="61443" marR="61443" marT="0" marB="0" anchor="ctr"/>
                </a:tc>
                <a:tc>
                  <a:txBody>
                    <a:bodyPr/>
                    <a:lstStyle/>
                    <a:p>
                      <a:pPr algn="ctr">
                        <a:lnSpc>
                          <a:spcPts val="1800"/>
                        </a:lnSpc>
                        <a:spcBef>
                          <a:spcPts val="35"/>
                        </a:spcBef>
                        <a:spcAft>
                          <a:spcPts val="0"/>
                        </a:spcAft>
                      </a:pPr>
                      <a:r>
                        <a:rPr lang="zh-TW" sz="1600" kern="100" spc="5" dirty="0">
                          <a:effectLst/>
                        </a:rPr>
                        <a:t>備註</a:t>
                      </a:r>
                      <a:endParaRPr lang="zh-TW" sz="1200" kern="100" dirty="0">
                        <a:effectLst/>
                        <a:latin typeface="Calibri"/>
                        <a:ea typeface="新細明體"/>
                        <a:cs typeface="Times New Roman"/>
                      </a:endParaRPr>
                    </a:p>
                  </a:txBody>
                  <a:tcPr marL="61443" marR="61443" marT="0" marB="0" anchor="ctr"/>
                </a:tc>
              </a:tr>
              <a:tr h="1369258">
                <a:tc>
                  <a:txBody>
                    <a:bodyPr/>
                    <a:lstStyle/>
                    <a:p>
                      <a:pPr algn="ctr">
                        <a:lnSpc>
                          <a:spcPts val="1800"/>
                        </a:lnSpc>
                        <a:spcBef>
                          <a:spcPts val="35"/>
                        </a:spcBef>
                        <a:spcAft>
                          <a:spcPts val="0"/>
                        </a:spcAft>
                      </a:pPr>
                      <a:r>
                        <a:rPr lang="en-US" sz="1100" u="sng" kern="100">
                          <a:solidFill>
                            <a:srgbClr val="0000FF"/>
                          </a:solidFill>
                          <a:effectLst/>
                          <a:latin typeface="標楷體"/>
                          <a:ea typeface="新細明體"/>
                          <a:cs typeface="Times New Roman"/>
                          <a:hlinkClick r:id="rId3"/>
                        </a:rPr>
                        <a:t>澳門大學</a:t>
                      </a:r>
                      <a:endParaRPr lang="zh-TW" sz="1100" kern="100">
                        <a:effectLst/>
                        <a:latin typeface="Calibri"/>
                        <a:ea typeface="新細明體"/>
                        <a:cs typeface="Times New Roman"/>
                      </a:endParaRPr>
                    </a:p>
                    <a:p>
                      <a:pPr algn="ctr">
                        <a:lnSpc>
                          <a:spcPts val="1800"/>
                        </a:lnSpc>
                        <a:spcBef>
                          <a:spcPts val="35"/>
                        </a:spcBef>
                        <a:spcAft>
                          <a:spcPts val="0"/>
                        </a:spcAft>
                      </a:pPr>
                      <a:r>
                        <a:rPr lang="en-US" sz="1100" u="sng" kern="100">
                          <a:solidFill>
                            <a:srgbClr val="0000FF"/>
                          </a:solidFill>
                          <a:effectLst/>
                          <a:latin typeface="Times New Roman"/>
                          <a:ea typeface="標楷體"/>
                          <a:cs typeface="Times New Roman"/>
                          <a:hlinkClick r:id="rId3"/>
                        </a:rPr>
                        <a:t>University of Macau</a:t>
                      </a:r>
                      <a:endParaRPr lang="zh-TW" sz="1100" kern="100">
                        <a:effectLst/>
                        <a:latin typeface="Calibri"/>
                        <a:ea typeface="新細明體"/>
                        <a:cs typeface="Times New Roman"/>
                      </a:endParaRPr>
                    </a:p>
                  </a:txBody>
                  <a:tcPr marL="68580" marR="68580" marT="0" marB="0" anchor="ctr"/>
                </a:tc>
                <a:tc>
                  <a:txBody>
                    <a:bodyPr/>
                    <a:lstStyle/>
                    <a:p>
                      <a:pPr algn="ctr">
                        <a:lnSpc>
                          <a:spcPts val="1800"/>
                        </a:lnSpc>
                        <a:spcBef>
                          <a:spcPts val="35"/>
                        </a:spcBef>
                        <a:spcAft>
                          <a:spcPts val="0"/>
                        </a:spcAft>
                      </a:pPr>
                      <a:r>
                        <a:rPr lang="en-US" sz="1200" kern="100" spc="5">
                          <a:effectLst/>
                          <a:latin typeface="標楷體"/>
                          <a:ea typeface="新細明體"/>
                          <a:cs typeface="Times New Roman"/>
                        </a:rPr>
                        <a:t>4</a:t>
                      </a:r>
                      <a:endParaRPr lang="zh-TW" sz="1100" kern="100">
                        <a:effectLst/>
                        <a:latin typeface="Calibri"/>
                        <a:ea typeface="新細明體"/>
                        <a:cs typeface="Times New Roman"/>
                      </a:endParaRPr>
                    </a:p>
                  </a:txBody>
                  <a:tcPr marL="68580" marR="68580" marT="0" marB="0" anchor="ctr"/>
                </a:tc>
                <a:tc>
                  <a:txBody>
                    <a:bodyPr/>
                    <a:lstStyle/>
                    <a:p>
                      <a:pPr algn="l">
                        <a:lnSpc>
                          <a:spcPts val="1800"/>
                        </a:lnSpc>
                        <a:spcBef>
                          <a:spcPts val="35"/>
                        </a:spcBef>
                        <a:spcAft>
                          <a:spcPts val="0"/>
                        </a:spcAft>
                      </a:pPr>
                      <a:r>
                        <a:rPr lang="en-US" sz="1200" kern="100" spc="5">
                          <a:effectLst/>
                          <a:latin typeface="標楷體"/>
                          <a:ea typeface="新細明體"/>
                          <a:cs typeface="Times New Roman"/>
                        </a:rPr>
                        <a:t>1. </a:t>
                      </a:r>
                      <a:r>
                        <a:rPr lang="zh-TW" sz="1200" kern="100" spc="5">
                          <a:effectLst/>
                          <a:latin typeface="Calibri"/>
                          <a:ea typeface="標楷體"/>
                          <a:cs typeface="Times New Roman"/>
                        </a:rPr>
                        <a:t>免學費 </a:t>
                      </a:r>
                      <a:endParaRPr lang="zh-TW" sz="1100" kern="100">
                        <a:effectLst/>
                        <a:latin typeface="Calibri"/>
                        <a:ea typeface="新細明體"/>
                        <a:cs typeface="Times New Roman"/>
                      </a:endParaRPr>
                    </a:p>
                    <a:p>
                      <a:pPr algn="l">
                        <a:lnSpc>
                          <a:spcPts val="1800"/>
                        </a:lnSpc>
                        <a:spcBef>
                          <a:spcPts val="35"/>
                        </a:spcBef>
                        <a:spcAft>
                          <a:spcPts val="0"/>
                        </a:spcAft>
                      </a:pPr>
                      <a:r>
                        <a:rPr lang="en-US" sz="1200" kern="100" spc="5">
                          <a:effectLst/>
                          <a:latin typeface="標楷體"/>
                          <a:ea typeface="新細明體"/>
                          <a:cs typeface="Times New Roman"/>
                        </a:rPr>
                        <a:t>2. </a:t>
                      </a:r>
                      <a:r>
                        <a:rPr lang="zh-TW" sz="1200" kern="100" spc="5">
                          <a:effectLst/>
                          <a:latin typeface="Calibri"/>
                          <a:ea typeface="標楷體"/>
                          <a:cs typeface="Times New Roman"/>
                        </a:rPr>
                        <a:t>其他費用自理 </a:t>
                      </a:r>
                      <a:endParaRPr lang="zh-TW" sz="1100" kern="100">
                        <a:effectLst/>
                        <a:latin typeface="Calibri"/>
                        <a:ea typeface="新細明體"/>
                        <a:cs typeface="Times New Roman"/>
                      </a:endParaRPr>
                    </a:p>
                  </a:txBody>
                  <a:tcPr marL="68580" marR="68580" marT="0" marB="0" anchor="ctr"/>
                </a:tc>
                <a:tc>
                  <a:txBody>
                    <a:bodyPr/>
                    <a:lstStyle/>
                    <a:p>
                      <a:pPr algn="ctr">
                        <a:lnSpc>
                          <a:spcPts val="1800"/>
                        </a:lnSpc>
                        <a:spcBef>
                          <a:spcPts val="35"/>
                        </a:spcBef>
                        <a:spcAft>
                          <a:spcPts val="0"/>
                        </a:spcAft>
                      </a:pPr>
                      <a:r>
                        <a:rPr lang="zh-TW" sz="1200" kern="100" spc="5">
                          <a:effectLst/>
                          <a:latin typeface="Calibri"/>
                          <a:ea typeface="標楷體"/>
                          <a:cs typeface="Times New Roman"/>
                        </a:rPr>
                        <a:t>學士班</a:t>
                      </a:r>
                      <a:endParaRPr lang="zh-TW" sz="1100" kern="100">
                        <a:effectLst/>
                        <a:latin typeface="Calibri"/>
                        <a:ea typeface="新細明體"/>
                        <a:cs typeface="Times New Roman"/>
                      </a:endParaRPr>
                    </a:p>
                  </a:txBody>
                  <a:tcPr marL="68580" marR="68580" marT="0" marB="0" anchor="ctr"/>
                </a:tc>
                <a:tc>
                  <a:txBody>
                    <a:bodyPr/>
                    <a:lstStyle/>
                    <a:p>
                      <a:pPr algn="just">
                        <a:lnSpc>
                          <a:spcPts val="1800"/>
                        </a:lnSpc>
                        <a:spcBef>
                          <a:spcPts val="35"/>
                        </a:spcBef>
                        <a:spcAft>
                          <a:spcPts val="0"/>
                        </a:spcAft>
                      </a:pPr>
                      <a:r>
                        <a:rPr lang="en-US" sz="1200" kern="100" spc="5" dirty="0">
                          <a:effectLst/>
                          <a:latin typeface="Times New Roman"/>
                          <a:ea typeface="標楷體"/>
                          <a:cs typeface="Calibri"/>
                        </a:rPr>
                        <a:t>1. </a:t>
                      </a:r>
                      <a:r>
                        <a:rPr lang="zh-TW" sz="1200" kern="100" spc="5" dirty="0">
                          <a:effectLst/>
                          <a:latin typeface="Times New Roman"/>
                          <a:ea typeface="標楷體"/>
                          <a:cs typeface="Calibri"/>
                        </a:rPr>
                        <a:t>交換期限：</a:t>
                      </a:r>
                      <a:r>
                        <a:rPr lang="en-US" sz="1200" kern="100" spc="5" dirty="0">
                          <a:effectLst/>
                          <a:latin typeface="Times New Roman"/>
                          <a:ea typeface="標楷體"/>
                          <a:cs typeface="Calibri"/>
                        </a:rPr>
                        <a:t>1</a:t>
                      </a:r>
                      <a:r>
                        <a:rPr lang="zh-TW" sz="1200" kern="100" spc="5" dirty="0">
                          <a:effectLst/>
                          <a:latin typeface="Times New Roman"/>
                          <a:ea typeface="標楷體"/>
                          <a:cs typeface="Calibri"/>
                        </a:rPr>
                        <a:t>學期。</a:t>
                      </a:r>
                      <a:r>
                        <a:rPr lang="zh-TW" sz="1200" kern="100" spc="5" dirty="0">
                          <a:effectLst/>
                          <a:latin typeface="Calibri"/>
                          <a:ea typeface="Times New Roman"/>
                          <a:cs typeface="Calibri"/>
                        </a:rPr>
                        <a:t> </a:t>
                      </a:r>
                      <a:endParaRPr lang="zh-TW" sz="1100" kern="100" dirty="0">
                        <a:effectLst/>
                        <a:latin typeface="Calibri"/>
                        <a:ea typeface="新細明體"/>
                        <a:cs typeface="Times New Roman"/>
                      </a:endParaRPr>
                    </a:p>
                    <a:p>
                      <a:pPr algn="just">
                        <a:lnSpc>
                          <a:spcPts val="1800"/>
                        </a:lnSpc>
                        <a:spcBef>
                          <a:spcPts val="35"/>
                        </a:spcBef>
                        <a:spcAft>
                          <a:spcPts val="0"/>
                        </a:spcAft>
                      </a:pPr>
                      <a:r>
                        <a:rPr lang="en-US" sz="1200" kern="100" spc="5" dirty="0">
                          <a:effectLst/>
                          <a:latin typeface="Times New Roman"/>
                          <a:ea typeface="標楷體"/>
                          <a:cs typeface="Calibri"/>
                        </a:rPr>
                        <a:t>2. </a:t>
                      </a:r>
                      <a:r>
                        <a:rPr lang="zh-TW" sz="1200" kern="100" spc="5" dirty="0">
                          <a:effectLst/>
                          <a:latin typeface="Times New Roman"/>
                          <a:ea typeface="標楷體"/>
                          <a:cs typeface="Calibri"/>
                        </a:rPr>
                        <a:t>限大二、大三學生申請。</a:t>
                      </a:r>
                      <a:r>
                        <a:rPr lang="zh-TW" sz="1200" kern="100" spc="5" dirty="0">
                          <a:effectLst/>
                          <a:latin typeface="Calibri"/>
                          <a:ea typeface="Times New Roman"/>
                          <a:cs typeface="Calibri"/>
                        </a:rPr>
                        <a:t> </a:t>
                      </a:r>
                      <a:endParaRPr lang="zh-TW" sz="1100" kern="100" dirty="0">
                        <a:effectLst/>
                        <a:latin typeface="Calibri"/>
                        <a:ea typeface="新細明體"/>
                        <a:cs typeface="Times New Roman"/>
                      </a:endParaRPr>
                    </a:p>
                  </a:txBody>
                  <a:tcPr marL="68580" marR="68580" marT="0" marB="0" anchor="ctr"/>
                </a:tc>
              </a:tr>
            </a:tbl>
          </a:graphicData>
        </a:graphic>
      </p:graphicFrame>
      <p:pic>
        <p:nvPicPr>
          <p:cNvPr id="4" name="圖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249" y="4949761"/>
            <a:ext cx="1700808" cy="1700808"/>
          </a:xfrm>
          <a:prstGeom prst="rect">
            <a:avLst/>
          </a:prstGeom>
        </p:spPr>
      </p:pic>
    </p:spTree>
    <p:extLst>
      <p:ext uri="{BB962C8B-B14F-4D97-AF65-F5344CB8AC3E}">
        <p14:creationId xmlns:p14="http://schemas.microsoft.com/office/powerpoint/2010/main" val="872976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vert="horz" lIns="91440" tIns="45720" rIns="91440" bIns="45720" rtlCol="0" anchor="ctr">
            <a:normAutofit fontScale="90000"/>
          </a:bodyPr>
          <a:lstStyle/>
          <a:p>
            <a:r>
              <a:rPr lang="zh-TW" altLang="en-US" sz="3600" b="1" dirty="0">
                <a:latin typeface="+mn-ea"/>
                <a:ea typeface="+mn-ea"/>
              </a:rPr>
              <a:t>拉曼大學 </a:t>
            </a:r>
            <a:br>
              <a:rPr lang="zh-TW" altLang="en-US" sz="3600" b="1" dirty="0">
                <a:latin typeface="+mn-ea"/>
                <a:ea typeface="+mn-ea"/>
              </a:rPr>
            </a:br>
            <a:r>
              <a:rPr lang="en-US" altLang="zh-TW" sz="3600" b="1" dirty="0" err="1">
                <a:latin typeface="+mn-ea"/>
                <a:ea typeface="+mn-ea"/>
              </a:rPr>
              <a:t>Universiti</a:t>
            </a:r>
            <a:r>
              <a:rPr lang="en-US" altLang="zh-TW" sz="3600" b="1" dirty="0">
                <a:latin typeface="+mn-ea"/>
                <a:ea typeface="+mn-ea"/>
              </a:rPr>
              <a:t> </a:t>
            </a:r>
            <a:r>
              <a:rPr lang="en-US" altLang="zh-TW" sz="3600" b="1" dirty="0" err="1">
                <a:latin typeface="+mn-ea"/>
                <a:ea typeface="+mn-ea"/>
              </a:rPr>
              <a:t>Tunku</a:t>
            </a:r>
            <a:r>
              <a:rPr lang="en-US" altLang="zh-TW" sz="3600" b="1" dirty="0">
                <a:latin typeface="+mn-ea"/>
                <a:ea typeface="+mn-ea"/>
              </a:rPr>
              <a:t> Abdul Rahman</a:t>
            </a:r>
          </a:p>
        </p:txBody>
      </p:sp>
      <p:sp>
        <p:nvSpPr>
          <p:cNvPr id="3" name="內容版面配置區 2"/>
          <p:cNvSpPr>
            <a:spLocks noGrp="1"/>
          </p:cNvSpPr>
          <p:nvPr>
            <p:ph idx="1"/>
          </p:nvPr>
        </p:nvSpPr>
        <p:spPr>
          <a:xfrm>
            <a:off x="1331640" y="2276872"/>
            <a:ext cx="6709360" cy="648072"/>
          </a:xfrm>
        </p:spPr>
        <p:txBody>
          <a:bodyPr>
            <a:normAutofit fontScale="92500"/>
          </a:bodyPr>
          <a:lstStyle/>
          <a:p>
            <a:r>
              <a:rPr lang="en-US" altLang="zh-TW" dirty="0" smtClean="0"/>
              <a:t>Web: </a:t>
            </a:r>
            <a:r>
              <a:rPr lang="en-US" altLang="zh-TW" dirty="0">
                <a:hlinkClick r:id="rId2"/>
              </a:rPr>
              <a:t>http://www.utar.edu.my/main.jsp</a:t>
            </a:r>
            <a:endParaRPr lang="en-US" altLang="zh-TW" dirty="0">
              <a:hlinkClick r:id="rId3"/>
            </a:endParaRPr>
          </a:p>
          <a:p>
            <a:pPr marL="0" indent="0">
              <a:buNone/>
            </a:pPr>
            <a:endParaRPr lang="zh-TW" altLang="en-US" dirty="0"/>
          </a:p>
        </p:txBody>
      </p:sp>
      <p:graphicFrame>
        <p:nvGraphicFramePr>
          <p:cNvPr id="6" name="表格 5"/>
          <p:cNvGraphicFramePr>
            <a:graphicFrameLocks noGrp="1"/>
          </p:cNvGraphicFramePr>
          <p:nvPr>
            <p:extLst>
              <p:ext uri="{D42A27DB-BD31-4B8C-83A1-F6EECF244321}">
                <p14:modId xmlns:p14="http://schemas.microsoft.com/office/powerpoint/2010/main" val="1562903428"/>
              </p:ext>
            </p:extLst>
          </p:nvPr>
        </p:nvGraphicFramePr>
        <p:xfrm>
          <a:off x="1331640" y="3284984"/>
          <a:ext cx="6768753" cy="2016224"/>
        </p:xfrm>
        <a:graphic>
          <a:graphicData uri="http://schemas.openxmlformats.org/drawingml/2006/table">
            <a:tbl>
              <a:tblPr firstRow="1" firstCol="1" bandRow="1">
                <a:tableStyleId>{93296810-A885-4BE3-A3E7-6D5BEEA58F35}</a:tableStyleId>
              </a:tblPr>
              <a:tblGrid>
                <a:gridCol w="1125289"/>
                <a:gridCol w="533032"/>
                <a:gridCol w="1066064"/>
                <a:gridCol w="1020030"/>
                <a:gridCol w="3024338"/>
              </a:tblGrid>
              <a:tr h="646966">
                <a:tc>
                  <a:txBody>
                    <a:bodyPr/>
                    <a:lstStyle/>
                    <a:p>
                      <a:pPr algn="ctr">
                        <a:lnSpc>
                          <a:spcPts val="1800"/>
                        </a:lnSpc>
                        <a:spcBef>
                          <a:spcPts val="35"/>
                        </a:spcBef>
                        <a:spcAft>
                          <a:spcPts val="0"/>
                        </a:spcAft>
                      </a:pPr>
                      <a:r>
                        <a:rPr lang="zh-TW" sz="1600" kern="100" spc="5" dirty="0">
                          <a:effectLst/>
                        </a:rPr>
                        <a:t>學校</a:t>
                      </a:r>
                      <a:endParaRPr lang="zh-TW" sz="1200" kern="100" dirty="0">
                        <a:effectLst/>
                        <a:latin typeface="Calibri"/>
                        <a:ea typeface="新細明體"/>
                        <a:cs typeface="Times New Roman"/>
                      </a:endParaRPr>
                    </a:p>
                  </a:txBody>
                  <a:tcPr marL="61443" marR="61443" marT="0" marB="0" anchor="ctr"/>
                </a:tc>
                <a:tc>
                  <a:txBody>
                    <a:bodyPr/>
                    <a:lstStyle/>
                    <a:p>
                      <a:pPr algn="ctr">
                        <a:lnSpc>
                          <a:spcPts val="1800"/>
                        </a:lnSpc>
                        <a:spcBef>
                          <a:spcPts val="35"/>
                        </a:spcBef>
                        <a:spcAft>
                          <a:spcPts val="0"/>
                        </a:spcAft>
                      </a:pPr>
                      <a:r>
                        <a:rPr lang="zh-TW" sz="1600" kern="100" spc="5" dirty="0">
                          <a:effectLst/>
                        </a:rPr>
                        <a:t>名額</a:t>
                      </a:r>
                      <a:endParaRPr lang="zh-TW" sz="1200" kern="100" dirty="0">
                        <a:effectLst/>
                        <a:latin typeface="Calibri"/>
                        <a:ea typeface="新細明體"/>
                        <a:cs typeface="Times New Roman"/>
                      </a:endParaRPr>
                    </a:p>
                  </a:txBody>
                  <a:tcPr marL="61443" marR="61443" marT="0" marB="0" anchor="ctr"/>
                </a:tc>
                <a:tc>
                  <a:txBody>
                    <a:bodyPr/>
                    <a:lstStyle/>
                    <a:p>
                      <a:pPr algn="ctr">
                        <a:lnSpc>
                          <a:spcPts val="1800"/>
                        </a:lnSpc>
                        <a:spcBef>
                          <a:spcPts val="35"/>
                        </a:spcBef>
                        <a:spcAft>
                          <a:spcPts val="0"/>
                        </a:spcAft>
                      </a:pPr>
                      <a:r>
                        <a:rPr lang="zh-TW" sz="1600" kern="100" spc="5" dirty="0">
                          <a:effectLst/>
                        </a:rPr>
                        <a:t>費用</a:t>
                      </a:r>
                      <a:endParaRPr lang="zh-TW" sz="1200" kern="100" dirty="0">
                        <a:effectLst/>
                        <a:latin typeface="Calibri"/>
                        <a:ea typeface="新細明體"/>
                        <a:cs typeface="Times New Roman"/>
                      </a:endParaRPr>
                    </a:p>
                  </a:txBody>
                  <a:tcPr marL="61443" marR="61443" marT="0" marB="0" anchor="ctr"/>
                </a:tc>
                <a:tc>
                  <a:txBody>
                    <a:bodyPr/>
                    <a:lstStyle/>
                    <a:p>
                      <a:pPr marL="0" algn="ctr" defTabSz="914400" rtl="0" eaLnBrk="1" latinLnBrk="0" hangingPunct="1">
                        <a:lnSpc>
                          <a:spcPts val="1800"/>
                        </a:lnSpc>
                        <a:spcBef>
                          <a:spcPts val="35"/>
                        </a:spcBef>
                        <a:spcAft>
                          <a:spcPts val="0"/>
                        </a:spcAft>
                      </a:pPr>
                      <a:r>
                        <a:rPr lang="zh-TW" sz="1600" kern="100" spc="5" dirty="0">
                          <a:effectLst/>
                        </a:rPr>
                        <a:t>申請條件</a:t>
                      </a:r>
                      <a:endParaRPr lang="zh-TW" sz="1600" b="1" kern="100" spc="5" dirty="0">
                        <a:solidFill>
                          <a:schemeClr val="lt1"/>
                        </a:solidFill>
                        <a:effectLst/>
                        <a:latin typeface="+mn-lt"/>
                        <a:ea typeface="+mn-ea"/>
                        <a:cs typeface="+mn-cs"/>
                      </a:endParaRPr>
                    </a:p>
                  </a:txBody>
                  <a:tcPr marL="61443" marR="61443" marT="0" marB="0" anchor="ctr"/>
                </a:tc>
                <a:tc>
                  <a:txBody>
                    <a:bodyPr/>
                    <a:lstStyle/>
                    <a:p>
                      <a:pPr algn="ctr">
                        <a:lnSpc>
                          <a:spcPts val="1800"/>
                        </a:lnSpc>
                        <a:spcBef>
                          <a:spcPts val="35"/>
                        </a:spcBef>
                        <a:spcAft>
                          <a:spcPts val="0"/>
                        </a:spcAft>
                      </a:pPr>
                      <a:r>
                        <a:rPr lang="zh-TW" sz="1600" kern="100" spc="5" dirty="0">
                          <a:effectLst/>
                        </a:rPr>
                        <a:t>備註</a:t>
                      </a:r>
                      <a:endParaRPr lang="zh-TW" sz="1200" kern="100" dirty="0">
                        <a:effectLst/>
                        <a:latin typeface="Calibri"/>
                        <a:ea typeface="新細明體"/>
                        <a:cs typeface="Times New Roman"/>
                      </a:endParaRPr>
                    </a:p>
                  </a:txBody>
                  <a:tcPr marL="61443" marR="61443" marT="0" marB="0" anchor="ctr"/>
                </a:tc>
              </a:tr>
              <a:tr h="1369258">
                <a:tc>
                  <a:txBody>
                    <a:bodyPr/>
                    <a:lstStyle/>
                    <a:p>
                      <a:pPr algn="ctr">
                        <a:lnSpc>
                          <a:spcPts val="1800"/>
                        </a:lnSpc>
                        <a:spcBef>
                          <a:spcPts val="35"/>
                        </a:spcBef>
                        <a:spcAft>
                          <a:spcPts val="0"/>
                        </a:spcAft>
                      </a:pPr>
                      <a:r>
                        <a:rPr lang="en-US" sz="1100" u="sng" kern="100">
                          <a:solidFill>
                            <a:srgbClr val="0000FF"/>
                          </a:solidFill>
                          <a:effectLst/>
                          <a:latin typeface="標楷體"/>
                          <a:ea typeface="新細明體"/>
                          <a:cs typeface="Times New Roman"/>
                          <a:hlinkClick r:id="rId2"/>
                        </a:rPr>
                        <a:t>拉曼大學</a:t>
                      </a:r>
                      <a:r>
                        <a:rPr lang="en-US" sz="1100" u="sng" kern="100">
                          <a:solidFill>
                            <a:srgbClr val="0000FF"/>
                          </a:solidFill>
                          <a:effectLst/>
                          <a:latin typeface="Times New Roman"/>
                          <a:ea typeface="標楷體"/>
                          <a:cs typeface="Times New Roman"/>
                          <a:hlinkClick r:id="rId2"/>
                        </a:rPr>
                        <a:t> </a:t>
                      </a:r>
                      <a:endParaRPr lang="zh-TW" sz="1100" kern="100">
                        <a:effectLst/>
                        <a:latin typeface="Calibri"/>
                        <a:ea typeface="新細明體"/>
                        <a:cs typeface="Times New Roman"/>
                      </a:endParaRPr>
                    </a:p>
                    <a:p>
                      <a:pPr algn="ctr">
                        <a:lnSpc>
                          <a:spcPts val="1800"/>
                        </a:lnSpc>
                        <a:spcBef>
                          <a:spcPts val="35"/>
                        </a:spcBef>
                        <a:spcAft>
                          <a:spcPts val="0"/>
                        </a:spcAft>
                      </a:pPr>
                      <a:r>
                        <a:rPr lang="en-US" sz="1100" u="sng" kern="100">
                          <a:solidFill>
                            <a:srgbClr val="0000FF"/>
                          </a:solidFill>
                          <a:effectLst/>
                          <a:latin typeface="Times New Roman"/>
                          <a:ea typeface="標楷體"/>
                          <a:cs typeface="Times New Roman"/>
                          <a:hlinkClick r:id="rId2"/>
                        </a:rPr>
                        <a:t>Universiti Tunku Abdul Rahman</a:t>
                      </a:r>
                      <a:endParaRPr lang="zh-TW" sz="1100" kern="100">
                        <a:effectLst/>
                        <a:latin typeface="Calibri"/>
                        <a:ea typeface="新細明體"/>
                        <a:cs typeface="Times New Roman"/>
                      </a:endParaRPr>
                    </a:p>
                  </a:txBody>
                  <a:tcPr marL="68580" marR="68580" marT="0" marB="0" anchor="ctr"/>
                </a:tc>
                <a:tc>
                  <a:txBody>
                    <a:bodyPr/>
                    <a:lstStyle/>
                    <a:p>
                      <a:pPr algn="ctr">
                        <a:lnSpc>
                          <a:spcPts val="1800"/>
                        </a:lnSpc>
                        <a:spcBef>
                          <a:spcPts val="35"/>
                        </a:spcBef>
                        <a:spcAft>
                          <a:spcPts val="0"/>
                        </a:spcAft>
                      </a:pPr>
                      <a:r>
                        <a:rPr lang="en-US" sz="1200" kern="100" spc="5">
                          <a:effectLst/>
                          <a:latin typeface="Times New Roman"/>
                          <a:ea typeface="標楷體"/>
                          <a:cs typeface="Times New Roman"/>
                        </a:rPr>
                        <a:t>2</a:t>
                      </a:r>
                      <a:endParaRPr lang="zh-TW" sz="1100" kern="100">
                        <a:effectLst/>
                        <a:latin typeface="Calibri"/>
                        <a:ea typeface="新細明體"/>
                        <a:cs typeface="Times New Roman"/>
                      </a:endParaRPr>
                    </a:p>
                  </a:txBody>
                  <a:tcPr marL="68580" marR="68580" marT="0" marB="0" anchor="ctr"/>
                </a:tc>
                <a:tc>
                  <a:txBody>
                    <a:bodyPr/>
                    <a:lstStyle/>
                    <a:p>
                      <a:pPr algn="l">
                        <a:lnSpc>
                          <a:spcPts val="1800"/>
                        </a:lnSpc>
                        <a:spcBef>
                          <a:spcPts val="35"/>
                        </a:spcBef>
                        <a:spcAft>
                          <a:spcPts val="0"/>
                        </a:spcAft>
                      </a:pPr>
                      <a:r>
                        <a:rPr lang="en-US" sz="1200" kern="100" spc="5">
                          <a:effectLst/>
                          <a:latin typeface="Times New Roman"/>
                          <a:ea typeface="標楷體"/>
                          <a:cs typeface="Times New Roman"/>
                        </a:rPr>
                        <a:t>1. </a:t>
                      </a:r>
                      <a:r>
                        <a:rPr lang="zh-TW" sz="1200" kern="100" spc="5">
                          <a:effectLst/>
                          <a:latin typeface="Times New Roman"/>
                          <a:ea typeface="標楷體"/>
                          <a:cs typeface="Times New Roman"/>
                        </a:rPr>
                        <a:t>免學費</a:t>
                      </a:r>
                      <a:endParaRPr lang="zh-TW" sz="1100" kern="100">
                        <a:effectLst/>
                        <a:latin typeface="Calibri"/>
                        <a:ea typeface="新細明體"/>
                        <a:cs typeface="Times New Roman"/>
                      </a:endParaRPr>
                    </a:p>
                    <a:p>
                      <a:pPr algn="l">
                        <a:lnSpc>
                          <a:spcPts val="1800"/>
                        </a:lnSpc>
                        <a:spcBef>
                          <a:spcPts val="35"/>
                        </a:spcBef>
                        <a:spcAft>
                          <a:spcPts val="0"/>
                        </a:spcAft>
                      </a:pPr>
                      <a:r>
                        <a:rPr lang="en-US" sz="1200" kern="100" spc="5">
                          <a:effectLst/>
                          <a:latin typeface="Times New Roman"/>
                          <a:ea typeface="標楷體"/>
                          <a:cs typeface="Times New Roman"/>
                        </a:rPr>
                        <a:t>2. </a:t>
                      </a:r>
                      <a:r>
                        <a:rPr lang="zh-TW" sz="1200" kern="100" spc="5">
                          <a:effectLst/>
                          <a:latin typeface="Times New Roman"/>
                          <a:ea typeface="標楷體"/>
                          <a:cs typeface="Times New Roman"/>
                        </a:rPr>
                        <a:t>免住宿費</a:t>
                      </a:r>
                      <a:endParaRPr lang="zh-TW" sz="1100" kern="100">
                        <a:effectLst/>
                        <a:latin typeface="Calibri"/>
                        <a:ea typeface="新細明體"/>
                        <a:cs typeface="Times New Roman"/>
                      </a:endParaRPr>
                    </a:p>
                    <a:p>
                      <a:pPr algn="l">
                        <a:lnSpc>
                          <a:spcPts val="1800"/>
                        </a:lnSpc>
                        <a:spcBef>
                          <a:spcPts val="35"/>
                        </a:spcBef>
                        <a:spcAft>
                          <a:spcPts val="0"/>
                        </a:spcAft>
                      </a:pPr>
                      <a:r>
                        <a:rPr lang="en-US" sz="1200" kern="100" spc="5">
                          <a:effectLst/>
                          <a:latin typeface="Times New Roman"/>
                          <a:ea typeface="標楷體"/>
                          <a:cs typeface="Times New Roman"/>
                        </a:rPr>
                        <a:t>3. </a:t>
                      </a:r>
                      <a:r>
                        <a:rPr lang="zh-TW" sz="1200" kern="100" spc="5">
                          <a:effectLst/>
                          <a:latin typeface="Times New Roman"/>
                          <a:ea typeface="標楷體"/>
                          <a:cs typeface="Times New Roman"/>
                        </a:rPr>
                        <a:t>其他費用自理</a:t>
                      </a:r>
                      <a:endParaRPr lang="zh-TW" sz="1100" kern="100">
                        <a:effectLst/>
                        <a:latin typeface="Calibri"/>
                        <a:ea typeface="新細明體"/>
                        <a:cs typeface="Times New Roman"/>
                      </a:endParaRPr>
                    </a:p>
                  </a:txBody>
                  <a:tcPr marL="68580" marR="68580" marT="0" marB="0" anchor="ctr"/>
                </a:tc>
                <a:tc>
                  <a:txBody>
                    <a:bodyPr/>
                    <a:lstStyle/>
                    <a:p>
                      <a:pPr algn="ctr">
                        <a:lnSpc>
                          <a:spcPts val="1800"/>
                        </a:lnSpc>
                        <a:spcBef>
                          <a:spcPts val="35"/>
                        </a:spcBef>
                        <a:spcAft>
                          <a:spcPts val="0"/>
                        </a:spcAft>
                      </a:pPr>
                      <a:r>
                        <a:rPr lang="zh-TW" sz="1200" kern="100" spc="5">
                          <a:effectLst/>
                          <a:latin typeface="Times New Roman"/>
                          <a:ea typeface="標楷體"/>
                          <a:cs typeface="Times New Roman"/>
                        </a:rPr>
                        <a:t>學</a:t>
                      </a:r>
                      <a:r>
                        <a:rPr lang="en-US" sz="1200" kern="100" spc="5">
                          <a:effectLst/>
                          <a:latin typeface="Times New Roman"/>
                          <a:ea typeface="標楷體"/>
                          <a:cs typeface="Times New Roman"/>
                        </a:rPr>
                        <a:t>/</a:t>
                      </a:r>
                      <a:r>
                        <a:rPr lang="zh-TW" sz="1200" kern="100" spc="5">
                          <a:effectLst/>
                          <a:latin typeface="Times New Roman"/>
                          <a:ea typeface="標楷體"/>
                          <a:cs typeface="Times New Roman"/>
                        </a:rPr>
                        <a:t>碩</a:t>
                      </a:r>
                      <a:r>
                        <a:rPr lang="en-US" sz="1200" kern="100" spc="5">
                          <a:effectLst/>
                          <a:latin typeface="Times New Roman"/>
                          <a:ea typeface="標楷體"/>
                          <a:cs typeface="Times New Roman"/>
                        </a:rPr>
                        <a:t>/</a:t>
                      </a:r>
                      <a:r>
                        <a:rPr lang="zh-TW" sz="1200" kern="100" spc="5">
                          <a:effectLst/>
                          <a:latin typeface="Times New Roman"/>
                          <a:ea typeface="標楷體"/>
                          <a:cs typeface="Times New Roman"/>
                        </a:rPr>
                        <a:t>博</a:t>
                      </a:r>
                      <a:endParaRPr lang="zh-TW" sz="1100" kern="100">
                        <a:effectLst/>
                        <a:latin typeface="Calibri"/>
                        <a:ea typeface="新細明體"/>
                        <a:cs typeface="Times New Roman"/>
                      </a:endParaRPr>
                    </a:p>
                  </a:txBody>
                  <a:tcPr marL="68580" marR="68580" marT="0" marB="0" anchor="ctr"/>
                </a:tc>
                <a:tc>
                  <a:txBody>
                    <a:bodyPr/>
                    <a:lstStyle/>
                    <a:p>
                      <a:pPr marL="24765" indent="-24765" algn="just">
                        <a:lnSpc>
                          <a:spcPts val="1800"/>
                        </a:lnSpc>
                        <a:spcBef>
                          <a:spcPts val="35"/>
                        </a:spcBef>
                        <a:spcAft>
                          <a:spcPts val="0"/>
                        </a:spcAft>
                      </a:pPr>
                      <a:r>
                        <a:rPr lang="en-US" sz="1200" kern="100" spc="5" dirty="0">
                          <a:effectLst/>
                          <a:latin typeface="Times New Roman"/>
                          <a:ea typeface="標楷體"/>
                          <a:cs typeface="Calibri"/>
                        </a:rPr>
                        <a:t>1. </a:t>
                      </a:r>
                      <a:r>
                        <a:rPr lang="zh-TW" sz="1200" kern="100" spc="5" dirty="0">
                          <a:effectLst/>
                          <a:latin typeface="Times New Roman"/>
                          <a:ea typeface="標楷體"/>
                          <a:cs typeface="Calibri"/>
                        </a:rPr>
                        <a:t>交換期限：</a:t>
                      </a:r>
                      <a:r>
                        <a:rPr lang="en-US" sz="1200" kern="100" spc="5" dirty="0">
                          <a:effectLst/>
                          <a:latin typeface="Times New Roman"/>
                          <a:ea typeface="標楷體"/>
                          <a:cs typeface="Calibri"/>
                        </a:rPr>
                        <a:t>1</a:t>
                      </a:r>
                      <a:r>
                        <a:rPr lang="zh-TW" sz="1200" kern="100" spc="5" dirty="0">
                          <a:effectLst/>
                          <a:latin typeface="Times New Roman"/>
                          <a:ea typeface="標楷體"/>
                          <a:cs typeface="Calibri"/>
                        </a:rPr>
                        <a:t>學年。</a:t>
                      </a:r>
                      <a:endParaRPr lang="zh-TW" sz="1100" kern="100" dirty="0">
                        <a:effectLst/>
                        <a:latin typeface="Calibri"/>
                        <a:ea typeface="新細明體"/>
                        <a:cs typeface="Times New Roman"/>
                      </a:endParaRPr>
                    </a:p>
                    <a:p>
                      <a:pPr marL="263525" indent="-256540" algn="just">
                        <a:lnSpc>
                          <a:spcPts val="1800"/>
                        </a:lnSpc>
                        <a:spcBef>
                          <a:spcPts val="35"/>
                        </a:spcBef>
                        <a:spcAft>
                          <a:spcPts val="0"/>
                        </a:spcAft>
                      </a:pPr>
                      <a:r>
                        <a:rPr lang="en-US" sz="1200" kern="100" spc="5" dirty="0">
                          <a:effectLst/>
                          <a:latin typeface="Times New Roman"/>
                          <a:ea typeface="標楷體"/>
                          <a:cs typeface="Calibri"/>
                        </a:rPr>
                        <a:t>2. GPA 2.5</a:t>
                      </a:r>
                      <a:r>
                        <a:rPr lang="zh-TW" sz="1200" kern="100" spc="5" dirty="0">
                          <a:effectLst/>
                          <a:latin typeface="Times New Roman"/>
                          <a:ea typeface="標楷體"/>
                          <a:cs typeface="Calibri"/>
                        </a:rPr>
                        <a:t>分以上。</a:t>
                      </a:r>
                      <a:endParaRPr lang="zh-TW" sz="1100" kern="100" dirty="0">
                        <a:effectLst/>
                        <a:latin typeface="Calibri"/>
                        <a:ea typeface="新細明體"/>
                        <a:cs typeface="Times New Roman"/>
                      </a:endParaRPr>
                    </a:p>
                    <a:p>
                      <a:pPr algn="just">
                        <a:lnSpc>
                          <a:spcPts val="1800"/>
                        </a:lnSpc>
                        <a:spcBef>
                          <a:spcPts val="35"/>
                        </a:spcBef>
                        <a:spcAft>
                          <a:spcPts val="0"/>
                        </a:spcAft>
                      </a:pPr>
                      <a:r>
                        <a:rPr lang="en-US" sz="1200" kern="100" spc="5" dirty="0">
                          <a:effectLst/>
                          <a:latin typeface="Times New Roman"/>
                          <a:ea typeface="標楷體"/>
                          <a:cs typeface="Calibri"/>
                        </a:rPr>
                        <a:t>3. </a:t>
                      </a:r>
                      <a:r>
                        <a:rPr lang="zh-TW" sz="1200" kern="100" spc="5" dirty="0">
                          <a:effectLst/>
                          <a:latin typeface="Times New Roman"/>
                          <a:ea typeface="標楷體"/>
                          <a:cs typeface="Calibri"/>
                        </a:rPr>
                        <a:t>不得申請該校西醫學程。</a:t>
                      </a:r>
                      <a:endParaRPr lang="zh-TW" sz="1100" kern="100" dirty="0">
                        <a:effectLst/>
                        <a:latin typeface="Calibri"/>
                        <a:ea typeface="新細明體"/>
                        <a:cs typeface="Times New Roman"/>
                      </a:endParaRPr>
                    </a:p>
                    <a:p>
                      <a:pPr marL="182880" indent="-182880" algn="just">
                        <a:lnSpc>
                          <a:spcPts val="1800"/>
                        </a:lnSpc>
                        <a:spcBef>
                          <a:spcPts val="35"/>
                        </a:spcBef>
                        <a:spcAft>
                          <a:spcPts val="0"/>
                        </a:spcAft>
                      </a:pPr>
                      <a:r>
                        <a:rPr lang="en-US" sz="1200" kern="100" spc="5" dirty="0">
                          <a:effectLst/>
                          <a:latin typeface="Times New Roman"/>
                          <a:ea typeface="標楷體"/>
                          <a:cs typeface="Calibri"/>
                        </a:rPr>
                        <a:t>4. </a:t>
                      </a:r>
                      <a:r>
                        <a:rPr lang="zh-TW" sz="1200" kern="100" spc="5" dirty="0">
                          <a:effectLst/>
                          <a:latin typeface="Times New Roman"/>
                          <a:ea typeface="標楷體"/>
                          <a:cs typeface="Calibri"/>
                        </a:rPr>
                        <a:t>該校主要以英語授課，請同學考量自身英語能力。</a:t>
                      </a:r>
                      <a:endParaRPr lang="zh-TW" sz="1100" kern="100" dirty="0">
                        <a:effectLst/>
                        <a:latin typeface="Calibri"/>
                        <a:ea typeface="新細明體"/>
                        <a:cs typeface="Times New Roman"/>
                      </a:endParaRPr>
                    </a:p>
                  </a:txBody>
                  <a:tcPr marL="68580" marR="68580" marT="0" marB="0" anchor="ctr"/>
                </a:tc>
              </a:tr>
            </a:tbl>
          </a:graphicData>
        </a:graphic>
      </p:graphicFrame>
      <p:pic>
        <p:nvPicPr>
          <p:cNvPr id="4" name="圖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2240" y="5229200"/>
            <a:ext cx="2195736" cy="1463824"/>
          </a:xfrm>
          <a:prstGeom prst="rect">
            <a:avLst/>
          </a:prstGeom>
        </p:spPr>
      </p:pic>
    </p:spTree>
    <p:extLst>
      <p:ext uri="{BB962C8B-B14F-4D97-AF65-F5344CB8AC3E}">
        <p14:creationId xmlns:p14="http://schemas.microsoft.com/office/powerpoint/2010/main" val="872976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rot="20851748">
            <a:off x="196496" y="303579"/>
            <a:ext cx="8028384" cy="2697071"/>
          </a:xfrm>
          <a:prstGeom prst="rect">
            <a:avLst/>
          </a:prstGeom>
        </p:spPr>
      </p:pic>
      <p:sp>
        <p:nvSpPr>
          <p:cNvPr id="2" name="標題 1"/>
          <p:cNvSpPr>
            <a:spLocks noGrp="1"/>
          </p:cNvSpPr>
          <p:nvPr>
            <p:ph type="title"/>
          </p:nvPr>
        </p:nvSpPr>
        <p:spPr>
          <a:xfrm>
            <a:off x="1043608" y="836712"/>
            <a:ext cx="6965245" cy="607291"/>
          </a:xfrm>
        </p:spPr>
        <p:txBody>
          <a:bodyPr vert="horz" lIns="91440" tIns="45720" rIns="91440" bIns="45720" rtlCol="0" anchor="b">
            <a:noAutofit/>
          </a:bodyPr>
          <a:lstStyle/>
          <a:p>
            <a:r>
              <a:rPr lang="zh-TW" altLang="en-US" sz="3600" b="1" dirty="0">
                <a:latin typeface="+mn-ea"/>
                <a:ea typeface="+mn-ea"/>
              </a:rPr>
              <a:t>外語組交換校一覽表</a:t>
            </a:r>
          </a:p>
        </p:txBody>
      </p:sp>
      <p:graphicFrame>
        <p:nvGraphicFramePr>
          <p:cNvPr id="4" name="表格 3"/>
          <p:cNvGraphicFramePr>
            <a:graphicFrameLocks noGrp="1"/>
          </p:cNvGraphicFramePr>
          <p:nvPr>
            <p:extLst>
              <p:ext uri="{D42A27DB-BD31-4B8C-83A1-F6EECF244321}">
                <p14:modId xmlns:p14="http://schemas.microsoft.com/office/powerpoint/2010/main" val="2448454718"/>
              </p:ext>
            </p:extLst>
          </p:nvPr>
        </p:nvGraphicFramePr>
        <p:xfrm>
          <a:off x="755576" y="1844824"/>
          <a:ext cx="7560839" cy="4032446"/>
        </p:xfrm>
        <a:graphic>
          <a:graphicData uri="http://schemas.openxmlformats.org/drawingml/2006/table">
            <a:tbl>
              <a:tblPr firstRow="1" bandRow="1">
                <a:tableStyleId>{68D230F3-CF80-4859-8CE7-A43EE81993B5}</a:tableStyleId>
              </a:tblPr>
              <a:tblGrid>
                <a:gridCol w="792088"/>
                <a:gridCol w="2988331"/>
                <a:gridCol w="684077"/>
                <a:gridCol w="3096343"/>
              </a:tblGrid>
              <a:tr h="459814">
                <a:tc rowSpan="3">
                  <a:txBody>
                    <a:bodyPr/>
                    <a:lstStyle/>
                    <a:p>
                      <a:pPr algn="ctr"/>
                      <a:endParaRPr lang="en-US" altLang="zh-TW" sz="1200" dirty="0" smtClean="0"/>
                    </a:p>
                    <a:p>
                      <a:pPr algn="ctr"/>
                      <a:r>
                        <a:rPr lang="zh-TW" altLang="en-US" sz="1200" dirty="0" smtClean="0"/>
                        <a:t>美國</a:t>
                      </a:r>
                      <a:endParaRPr lang="zh-TW" altLang="en-US" sz="12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1200" u="none" strike="noStrike" kern="1200" dirty="0" smtClean="0"/>
                        <a:t>朱尼亞塔學院 </a:t>
                      </a:r>
                      <a:endParaRPr kumimoji="0" lang="en-US" altLang="zh-TW" sz="1200" u="none" strike="noStrike" kern="12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200" dirty="0" smtClean="0"/>
                        <a:t>Juniata College</a:t>
                      </a:r>
                      <a:endParaRPr kumimoji="0" lang="zh-TW" altLang="en-US" sz="1200" b="1" i="0" u="none" strike="noStrike" kern="1200" dirty="0" smtClean="0">
                        <a:solidFill>
                          <a:schemeClr val="tx1"/>
                        </a:solidFill>
                        <a:latin typeface="+mj-ea"/>
                        <a:ea typeface="+mn-ea"/>
                        <a:cs typeface="+mn-cs"/>
                      </a:endParaRPr>
                    </a:p>
                  </a:txBody>
                  <a:tcPr marL="91445" marR="91445"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5">
                  <a:txBody>
                    <a:bodyPr/>
                    <a:lstStyle/>
                    <a:p>
                      <a:pPr algn="ctr"/>
                      <a:r>
                        <a:rPr lang="zh-TW" altLang="en-US" sz="1200" dirty="0" smtClean="0"/>
                        <a:t>韓國</a:t>
                      </a:r>
                      <a:endParaRPr lang="zh-TW" altLang="en-US" sz="1200" b="1" dirty="0">
                        <a:solidFill>
                          <a:schemeClr val="tx1"/>
                        </a:solidFill>
                      </a:endParaRPr>
                    </a:p>
                  </a:txBody>
                  <a:tcPr marL="91445" marR="91445"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1200" dirty="0" smtClean="0"/>
                        <a:t>成均館大學</a:t>
                      </a:r>
                      <a:endParaRPr lang="en-US" altLang="zh-TW" sz="1200" dirty="0" smtClean="0"/>
                    </a:p>
                    <a:p>
                      <a:pPr algn="ctr"/>
                      <a:r>
                        <a:rPr lang="en-US" altLang="zh-TW" sz="1200" dirty="0" err="1" smtClean="0"/>
                        <a:t>Sungkyunkwan</a:t>
                      </a:r>
                      <a:r>
                        <a:rPr lang="en-US" altLang="zh-TW" sz="1200" dirty="0" smtClean="0"/>
                        <a:t> University</a:t>
                      </a:r>
                      <a:endParaRPr lang="zh-TW" altLang="en-US" sz="1200" b="1" dirty="0">
                        <a:solidFill>
                          <a:schemeClr val="tx1"/>
                        </a:solidFill>
                      </a:endParaRPr>
                    </a:p>
                  </a:txBody>
                  <a:tcPr marL="91445" marR="91445"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5258">
                <a:tc vMerge="1">
                  <a:txBody>
                    <a:bodyPr/>
                    <a:lstStyle/>
                    <a:p>
                      <a:endParaRPr lang="zh-TW" altLang="en-US" dirty="0"/>
                    </a:p>
                  </a:txBody>
                  <a:tcPr/>
                </a:tc>
                <a:tc>
                  <a:txBody>
                    <a:bodyPr/>
                    <a:lstStyle/>
                    <a:p>
                      <a:pPr algn="ctr" rtl="0" fontAlgn="ctr"/>
                      <a:r>
                        <a:rPr lang="zh-TW" altLang="en-US" sz="1200" u="none" strike="noStrike" dirty="0"/>
                        <a:t>威斯康辛大學雷河分校 </a:t>
                      </a:r>
                      <a:endParaRPr lang="en-US" altLang="zh-TW" sz="1200" u="none" strike="noStrike" dirty="0" smtClean="0"/>
                    </a:p>
                    <a:p>
                      <a:pPr algn="ctr" rtl="0" fontAlgn="ctr"/>
                      <a:r>
                        <a:rPr lang="en-US" altLang="zh-TW" sz="1200" dirty="0" smtClean="0"/>
                        <a:t>University of Wisconsin-River Falls</a:t>
                      </a:r>
                      <a:endParaRPr lang="zh-TW" altLang="en-US" sz="1200" b="1" i="0" u="none" strike="noStrike" dirty="0">
                        <a:solidFill>
                          <a:schemeClr val="tx1"/>
                        </a:solidFill>
                        <a:latin typeface="+mj-ea"/>
                        <a:ea typeface="+mj-ea"/>
                      </a:endParaRPr>
                    </a:p>
                  </a:txBody>
                  <a:tcPr marL="4577" marR="4577" marT="45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b="1" dirty="0">
                        <a:solidFill>
                          <a:schemeClr val="tx1"/>
                        </a:solidFill>
                      </a:endParaRPr>
                    </a:p>
                  </a:txBody>
                  <a:tcPr marL="91445" marR="91445" marT="45716" marB="45716" anchor="ctr"/>
                </a:tc>
                <a:tc>
                  <a:txBody>
                    <a:bodyPr/>
                    <a:lstStyle/>
                    <a:p>
                      <a:pPr algn="ctr"/>
                      <a:r>
                        <a:rPr lang="zh-TW" altLang="en-US" sz="1200" dirty="0" smtClean="0"/>
                        <a:t>聖公會大學</a:t>
                      </a:r>
                      <a:endParaRPr lang="en-US" altLang="zh-TW" sz="1200" dirty="0" smtClean="0"/>
                    </a:p>
                    <a:p>
                      <a:pPr algn="ctr"/>
                      <a:r>
                        <a:rPr lang="en-US" altLang="zh-TW" sz="1200" dirty="0" err="1" smtClean="0"/>
                        <a:t>SungKungHoe</a:t>
                      </a:r>
                      <a:r>
                        <a:rPr lang="en-US" altLang="zh-TW" sz="1200" dirty="0" smtClean="0"/>
                        <a:t> University</a:t>
                      </a:r>
                      <a:endParaRPr lang="zh-TW" altLang="en-US" sz="1200" b="1" dirty="0">
                        <a:solidFill>
                          <a:schemeClr val="tx1"/>
                        </a:solidFill>
                      </a:endParaRPr>
                    </a:p>
                  </a:txBody>
                  <a:tcPr marL="91445" marR="91445"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9814">
                <a:tc vMerge="1">
                  <a:txBody>
                    <a:bodyPr/>
                    <a:lstStyle/>
                    <a:p>
                      <a:endParaRPr lang="zh-TW" altLang="en-US" dirty="0"/>
                    </a:p>
                  </a:txBody>
                  <a:tcPr/>
                </a:tc>
                <a:tc>
                  <a:txBody>
                    <a:bodyPr/>
                    <a:lstStyle/>
                    <a:p>
                      <a:pPr algn="ctr" rtl="0" fontAlgn="ctr"/>
                      <a:r>
                        <a:rPr lang="zh-TW" altLang="en-US" sz="1200" u="none" strike="noStrike" dirty="0"/>
                        <a:t>賽吉納谷州立</a:t>
                      </a:r>
                      <a:r>
                        <a:rPr lang="zh-TW" altLang="en-US" sz="1200" u="none" strike="noStrike" dirty="0" smtClean="0"/>
                        <a:t>大學</a:t>
                      </a:r>
                      <a:endParaRPr lang="en-US" altLang="zh-TW" sz="1200" u="none" strike="noStrike" dirty="0" smtClean="0"/>
                    </a:p>
                    <a:p>
                      <a:pPr algn="ctr" rtl="0" fontAlgn="ctr"/>
                      <a:r>
                        <a:rPr lang="en-US" altLang="zh-TW" sz="1200" dirty="0" smtClean="0"/>
                        <a:t>Saginaw Valley State University</a:t>
                      </a:r>
                      <a:endParaRPr lang="zh-TW" altLang="en-US" sz="1200" b="1" i="0" u="none" strike="noStrike" dirty="0">
                        <a:solidFill>
                          <a:schemeClr val="tx1"/>
                        </a:solidFill>
                        <a:latin typeface="+mj-ea"/>
                        <a:ea typeface="+mj-ea"/>
                      </a:endParaRPr>
                    </a:p>
                  </a:txBody>
                  <a:tcPr marL="4577" marR="4577" marT="45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b="1" dirty="0">
                        <a:solidFill>
                          <a:schemeClr val="tx1"/>
                        </a:solidFill>
                      </a:endParaRPr>
                    </a:p>
                  </a:txBody>
                  <a:tcPr marL="91445" marR="91445" marT="45716" marB="45716" anchor="ctr"/>
                </a:tc>
                <a:tc>
                  <a:txBody>
                    <a:bodyPr/>
                    <a:lstStyle/>
                    <a:p>
                      <a:pPr algn="ctr"/>
                      <a:r>
                        <a:rPr lang="zh-TW" altLang="en-US" sz="1200" dirty="0" smtClean="0"/>
                        <a:t>明知大學</a:t>
                      </a:r>
                      <a:endParaRPr lang="en-US" altLang="zh-TW" sz="1200" dirty="0" smtClean="0"/>
                    </a:p>
                    <a:p>
                      <a:pPr algn="ctr"/>
                      <a:r>
                        <a:rPr lang="en-US" altLang="zh-TW" sz="1200" dirty="0" err="1" smtClean="0"/>
                        <a:t>Myongji</a:t>
                      </a:r>
                      <a:r>
                        <a:rPr lang="en-US" altLang="zh-TW" sz="1200" dirty="0" smtClean="0"/>
                        <a:t> University</a:t>
                      </a:r>
                      <a:endParaRPr lang="zh-TW" altLang="en-US" sz="1200" b="1" dirty="0">
                        <a:solidFill>
                          <a:schemeClr val="tx1"/>
                        </a:solidFill>
                      </a:endParaRPr>
                    </a:p>
                  </a:txBody>
                  <a:tcPr marL="91445" marR="91445"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981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1200" u="none" strike="noStrike" kern="1200" dirty="0" smtClean="0"/>
                        <a:t>捷克 </a:t>
                      </a:r>
                      <a:endParaRPr kumimoji="0" lang="zh-TW" altLang="en-US" sz="1200" b="1" i="0" u="none" strike="noStrike" kern="1200" dirty="0" smtClean="0">
                        <a:solidFill>
                          <a:schemeClr val="tx1"/>
                        </a:solidFill>
                        <a:latin typeface="+mj-ea"/>
                        <a:ea typeface="+mn-ea"/>
                        <a:cs typeface="+mn-cs"/>
                      </a:endParaRPr>
                    </a:p>
                  </a:txBody>
                  <a:tcPr marL="91445" marR="91445"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0" lang="zh-TW" altLang="en-US" sz="1200" u="none" strike="noStrike" kern="1200" dirty="0" smtClean="0"/>
                        <a:t>湯瑪斯巴塔大學</a:t>
                      </a:r>
                      <a:endParaRPr kumimoji="0" lang="en-US" altLang="zh-TW" sz="1200" u="none" strike="noStrike" kern="1200" dirty="0" smtClean="0"/>
                    </a:p>
                    <a:p>
                      <a:pPr algn="ctr"/>
                      <a:r>
                        <a:rPr lang="en-US" altLang="zh-TW" sz="1200" dirty="0" smtClean="0"/>
                        <a:t>Tomas Bata University in </a:t>
                      </a:r>
                      <a:r>
                        <a:rPr lang="en-US" altLang="zh-TW" sz="1200" dirty="0" err="1" smtClean="0"/>
                        <a:t>Zlín</a:t>
                      </a:r>
                      <a:endParaRPr lang="zh-TW" altLang="en-US" sz="1200" b="1" dirty="0">
                        <a:solidFill>
                          <a:schemeClr val="tx1"/>
                        </a:solidFill>
                      </a:endParaRPr>
                    </a:p>
                  </a:txBody>
                  <a:tcPr marL="91445" marR="91445"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b="1" dirty="0">
                        <a:solidFill>
                          <a:schemeClr val="tx1"/>
                        </a:solidFill>
                      </a:endParaRPr>
                    </a:p>
                  </a:txBody>
                  <a:tcPr marL="91445" marR="91445" marT="45716" marB="45716" anchor="ctr"/>
                </a:tc>
                <a:tc>
                  <a:txBody>
                    <a:bodyPr/>
                    <a:lstStyle/>
                    <a:p>
                      <a:pPr algn="ctr"/>
                      <a:r>
                        <a:rPr lang="zh-TW" altLang="en-US" sz="1200" dirty="0" smtClean="0"/>
                        <a:t>啟明大學</a:t>
                      </a:r>
                      <a:endParaRPr lang="en-US" altLang="zh-TW" sz="1200" dirty="0" smtClean="0"/>
                    </a:p>
                    <a:p>
                      <a:pPr algn="ctr"/>
                      <a:r>
                        <a:rPr lang="en-US" altLang="zh-TW" sz="1200" dirty="0" err="1" smtClean="0"/>
                        <a:t>Keimyung</a:t>
                      </a:r>
                      <a:r>
                        <a:rPr lang="en-US" altLang="zh-TW" sz="1200" dirty="0" smtClean="0"/>
                        <a:t> University</a:t>
                      </a:r>
                      <a:endParaRPr lang="zh-TW" altLang="en-US" sz="1200" b="1" dirty="0">
                        <a:solidFill>
                          <a:schemeClr val="tx1"/>
                        </a:solidFill>
                      </a:endParaRPr>
                    </a:p>
                  </a:txBody>
                  <a:tcPr marL="91445" marR="91445"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708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1200" u="none" strike="noStrike" kern="1200" dirty="0" smtClean="0"/>
                        <a:t>義大利 </a:t>
                      </a:r>
                      <a:endParaRPr kumimoji="0" lang="zh-TW" altLang="en-US" sz="1200" b="1" i="0" u="none" strike="noStrike" kern="1200" dirty="0" smtClean="0">
                        <a:solidFill>
                          <a:schemeClr val="tx1"/>
                        </a:solidFill>
                        <a:latin typeface="+mj-ea"/>
                        <a:ea typeface="+mn-ea"/>
                        <a:cs typeface="+mn-cs"/>
                      </a:endParaRPr>
                    </a:p>
                  </a:txBody>
                  <a:tcPr marL="91445" marR="91445"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1200" u="none" strike="noStrike" kern="1200" dirty="0" smtClean="0"/>
                        <a:t>羅馬第三大學 </a:t>
                      </a:r>
                      <a:endParaRPr kumimoji="0" lang="en-US" altLang="zh-TW" sz="1200" u="none" strike="noStrike" kern="12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200" dirty="0" smtClean="0"/>
                        <a:t>Roma Tre University</a:t>
                      </a:r>
                      <a:endParaRPr kumimoji="0" lang="zh-TW" altLang="en-US" sz="1200" b="1" i="0" u="none" strike="noStrike" kern="1200" dirty="0" smtClean="0">
                        <a:solidFill>
                          <a:schemeClr val="tx1"/>
                        </a:solidFill>
                        <a:latin typeface="+mj-ea"/>
                        <a:ea typeface="+mn-ea"/>
                        <a:cs typeface="+mn-cs"/>
                      </a:endParaRPr>
                    </a:p>
                  </a:txBody>
                  <a:tcPr marL="91445" marR="91445"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b="1" dirty="0">
                        <a:solidFill>
                          <a:schemeClr val="tx1"/>
                        </a:solidFill>
                      </a:endParaRPr>
                    </a:p>
                  </a:txBody>
                  <a:tcPr marL="91445" marR="91445" marT="45716" marB="45716" anchor="ctr"/>
                </a:tc>
                <a:tc>
                  <a:txBody>
                    <a:bodyPr/>
                    <a:lstStyle/>
                    <a:p>
                      <a:pPr algn="ctr"/>
                      <a:r>
                        <a:rPr lang="zh-TW" altLang="en-US" sz="1200" dirty="0" smtClean="0"/>
                        <a:t>釜山外國語大學</a:t>
                      </a:r>
                      <a:endParaRPr lang="en-US" altLang="zh-TW" sz="1200" dirty="0" smtClean="0"/>
                    </a:p>
                    <a:p>
                      <a:pPr algn="ctr"/>
                      <a:r>
                        <a:rPr lang="en-US" altLang="zh-TW" sz="1200" dirty="0" smtClean="0"/>
                        <a:t>Busan University of Foreign Studies</a:t>
                      </a:r>
                      <a:endParaRPr lang="zh-TW" altLang="en-US" sz="1200" b="1" dirty="0">
                        <a:solidFill>
                          <a:schemeClr val="tx1"/>
                        </a:solidFill>
                      </a:endParaRPr>
                    </a:p>
                  </a:txBody>
                  <a:tcPr marL="91445" marR="91445"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9822">
                <a:tc>
                  <a:txBody>
                    <a:bodyPr/>
                    <a:lstStyle/>
                    <a:p>
                      <a:pPr algn="ctr" rtl="0" fontAlgn="ctr"/>
                      <a:r>
                        <a:rPr lang="zh-TW" altLang="en-US" sz="1200" u="none" strike="noStrike" dirty="0"/>
                        <a:t>香港 </a:t>
                      </a:r>
                      <a:endParaRPr lang="zh-TW" altLang="en-US" sz="1200" b="1" i="0" u="none" strike="noStrike" dirty="0">
                        <a:solidFill>
                          <a:schemeClr val="tx1"/>
                        </a:solidFill>
                        <a:latin typeface="+mj-ea"/>
                        <a:ea typeface="+mj-ea"/>
                      </a:endParaRPr>
                    </a:p>
                  </a:txBody>
                  <a:tcPr marL="4577" marR="4577" marT="45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zh-TW" altLang="en-US" sz="1200" u="none" strike="noStrike" dirty="0"/>
                        <a:t>香港城市大學 </a:t>
                      </a:r>
                      <a:endParaRPr lang="en-US" altLang="zh-TW" sz="1200" u="none" strike="noStrike" dirty="0" smtClean="0"/>
                    </a:p>
                    <a:p>
                      <a:pPr algn="ctr" rtl="0" fontAlgn="ctr"/>
                      <a:r>
                        <a:rPr lang="en-US" altLang="zh-TW" sz="1200" dirty="0" smtClean="0"/>
                        <a:t>City University of Hong Kong</a:t>
                      </a:r>
                      <a:endParaRPr lang="zh-TW" altLang="en-US" sz="1200" b="1" i="0" u="none" strike="noStrike" dirty="0">
                        <a:solidFill>
                          <a:schemeClr val="tx1"/>
                        </a:solidFill>
                        <a:latin typeface="+mj-ea"/>
                        <a:ea typeface="+mj-ea"/>
                      </a:endParaRPr>
                    </a:p>
                  </a:txBody>
                  <a:tcPr marL="4577" marR="4577" marT="45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1200" dirty="0" smtClean="0"/>
                        <a:t>俄羅斯</a:t>
                      </a:r>
                      <a:endParaRPr lang="zh-TW" altLang="en-US" sz="12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1200" dirty="0" smtClean="0"/>
                        <a:t>莫斯科國立大學</a:t>
                      </a:r>
                      <a:br>
                        <a:rPr lang="zh-TW" altLang="en-US" sz="1200" dirty="0" smtClean="0"/>
                      </a:br>
                      <a:r>
                        <a:rPr lang="en-US" altLang="zh-TW" sz="1200" dirty="0" err="1" smtClean="0"/>
                        <a:t>Lomonosov</a:t>
                      </a:r>
                      <a:r>
                        <a:rPr lang="en-US" altLang="zh-TW" sz="1200" dirty="0" smtClean="0"/>
                        <a:t> Moscow State University</a:t>
                      </a:r>
                      <a:endParaRPr lang="zh-TW" altLang="en-US" sz="12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3750">
                <a:tc>
                  <a:txBody>
                    <a:bodyPr/>
                    <a:lstStyle/>
                    <a:p>
                      <a:pPr algn="ctr"/>
                      <a:r>
                        <a:rPr lang="zh-TW" altLang="en-US" sz="1200" dirty="0" smtClean="0"/>
                        <a:t>澳門</a:t>
                      </a:r>
                      <a:endParaRPr lang="zh-TW" altLang="en-US" sz="1200" b="1" dirty="0">
                        <a:solidFill>
                          <a:schemeClr val="tx1"/>
                        </a:solidFill>
                      </a:endParaRPr>
                    </a:p>
                  </a:txBody>
                  <a:tcPr marL="4577" marR="4577" marT="45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200" dirty="0" smtClean="0"/>
                        <a:t>澳門大學</a:t>
                      </a:r>
                      <a:br>
                        <a:rPr lang="zh-TW" altLang="en-US" sz="1200" dirty="0" smtClean="0"/>
                      </a:br>
                      <a:r>
                        <a:rPr lang="en-US" altLang="zh-TW" sz="1200" dirty="0" smtClean="0"/>
                        <a:t>University of Macau</a:t>
                      </a:r>
                      <a:endParaRPr lang="zh-TW" altLang="en-US" sz="1200" b="1" dirty="0" smtClean="0">
                        <a:solidFill>
                          <a:schemeClr val="tx1"/>
                        </a:solidFill>
                      </a:endParaRPr>
                    </a:p>
                  </a:txBody>
                  <a:tcPr marL="4577" marR="4577" marT="45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200" dirty="0" smtClean="0"/>
                        <a:t>波蘭</a:t>
                      </a:r>
                      <a:endParaRPr lang="en-US" altLang="zh-TW" sz="1200" b="1"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200" dirty="0" smtClean="0"/>
                        <a:t>波蘭資訊科技大學</a:t>
                      </a:r>
                      <a:endParaRPr lang="en-US" altLang="zh-TW" sz="12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200" dirty="0" smtClean="0"/>
                        <a:t>University of Information Technology and Management</a:t>
                      </a:r>
                      <a:endParaRPr lang="zh-TW" altLang="en-US" sz="1200" b="1"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7091">
                <a:tc>
                  <a:txBody>
                    <a:bodyPr/>
                    <a:lstStyle/>
                    <a:p>
                      <a:pPr algn="ctr" rtl="0" fontAlgn="ctr"/>
                      <a:r>
                        <a:rPr lang="zh-TW" altLang="en-US" sz="1200" u="none" strike="noStrike" dirty="0" smtClean="0"/>
                        <a:t>馬來西亞 </a:t>
                      </a:r>
                      <a:endParaRPr lang="zh-TW" altLang="en-US" sz="1200" b="1" i="0" u="none" strike="noStrike" dirty="0">
                        <a:solidFill>
                          <a:schemeClr val="tx1"/>
                        </a:solidFill>
                        <a:latin typeface="+mj-ea"/>
                        <a:ea typeface="+mj-ea"/>
                      </a:endParaRPr>
                    </a:p>
                  </a:txBody>
                  <a:tcPr marL="4577" marR="4577" marT="45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zh-TW" altLang="en-US" sz="1200" u="none" strike="noStrike" dirty="0" smtClean="0"/>
                        <a:t>拉曼大學 </a:t>
                      </a:r>
                      <a:endParaRPr lang="zh-TW" altLang="en-US" sz="1200" b="1" i="0" u="none" strike="noStrike" dirty="0">
                        <a:solidFill>
                          <a:schemeClr val="tx1"/>
                        </a:solidFill>
                        <a:latin typeface="+mj-ea"/>
                        <a:ea typeface="+mj-ea"/>
                      </a:endParaRPr>
                    </a:p>
                  </a:txBody>
                  <a:tcPr marL="4577" marR="4577" marT="45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800" b="0" dirty="0" smtClean="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200" dirty="0" smtClean="0"/>
                        <a:t>哥白尼大學</a:t>
                      </a:r>
                      <a:endParaRPr lang="en-US" altLang="zh-TW" sz="12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200" dirty="0" smtClean="0"/>
                        <a:t>Nicolaus Copernicus University in </a:t>
                      </a:r>
                      <a:r>
                        <a:rPr lang="en-US" altLang="zh-TW" sz="1200" dirty="0" err="1" smtClean="0"/>
                        <a:t>Toruń</a:t>
                      </a:r>
                      <a:endParaRPr lang="zh-TW" altLang="en-US" sz="1200" b="1"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095825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95023" y="548680"/>
            <a:ext cx="7172297" cy="1471387"/>
          </a:xfrm>
        </p:spPr>
        <p:txBody>
          <a:bodyPr vert="horz" lIns="91440" tIns="45720" rIns="91440" bIns="45720" rtlCol="0" anchor="b">
            <a:normAutofit/>
          </a:bodyPr>
          <a:lstStyle/>
          <a:p>
            <a:r>
              <a:rPr lang="zh-TW" altLang="en-US" sz="3600" b="1" dirty="0">
                <a:latin typeface="+mn-ea"/>
                <a:ea typeface="+mn-ea"/>
              </a:rPr>
              <a:t>朱尼亞塔學院</a:t>
            </a:r>
            <a:br>
              <a:rPr lang="zh-TW" altLang="en-US" sz="3600" b="1" dirty="0">
                <a:latin typeface="+mn-ea"/>
                <a:ea typeface="+mn-ea"/>
              </a:rPr>
            </a:br>
            <a:r>
              <a:rPr lang="en-US" altLang="zh-TW" sz="3600" b="1" dirty="0">
                <a:latin typeface="+mn-ea"/>
                <a:ea typeface="+mn-ea"/>
              </a:rPr>
              <a:t>Juniata College</a:t>
            </a:r>
          </a:p>
        </p:txBody>
      </p:sp>
      <p:pic>
        <p:nvPicPr>
          <p:cNvPr id="6" name="圖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2360" y="5543988"/>
            <a:ext cx="1278128" cy="1278128"/>
          </a:xfrm>
          <a:prstGeom prst="rect">
            <a:avLst/>
          </a:prstGeom>
        </p:spPr>
      </p:pic>
      <p:sp>
        <p:nvSpPr>
          <p:cNvPr id="3" name="內容版面配置區 2"/>
          <p:cNvSpPr>
            <a:spLocks noGrp="1"/>
          </p:cNvSpPr>
          <p:nvPr>
            <p:ph idx="1"/>
          </p:nvPr>
        </p:nvSpPr>
        <p:spPr>
          <a:xfrm>
            <a:off x="1455165" y="2276872"/>
            <a:ext cx="6196405" cy="517655"/>
          </a:xfrm>
        </p:spPr>
        <p:txBody>
          <a:bodyPr>
            <a:normAutofit fontScale="92500" lnSpcReduction="10000"/>
          </a:bodyPr>
          <a:lstStyle/>
          <a:p>
            <a:r>
              <a:rPr lang="en-US" altLang="zh-TW" dirty="0"/>
              <a:t>Web</a:t>
            </a:r>
            <a:r>
              <a:rPr lang="en-US" altLang="zh-TW" dirty="0" smtClean="0"/>
              <a:t>:</a:t>
            </a:r>
            <a:r>
              <a:rPr lang="zh-TW" altLang="en-US" dirty="0" smtClean="0"/>
              <a:t> </a:t>
            </a:r>
            <a:r>
              <a:rPr lang="en-US" altLang="zh-TW" dirty="0" smtClean="0">
                <a:hlinkClick r:id="rId3"/>
              </a:rPr>
              <a:t>https</a:t>
            </a:r>
            <a:r>
              <a:rPr lang="en-US" altLang="zh-TW" dirty="0">
                <a:hlinkClick r:id="rId3"/>
              </a:rPr>
              <a:t>://www.juniata.edu</a:t>
            </a:r>
            <a:r>
              <a:rPr lang="en-US" altLang="zh-TW" dirty="0" smtClean="0">
                <a:hlinkClick r:id="rId3"/>
              </a:rPr>
              <a:t>/</a:t>
            </a:r>
            <a:endParaRPr lang="en-US" altLang="zh-TW" dirty="0" smtClean="0"/>
          </a:p>
          <a:p>
            <a:pPr marL="0" indent="0">
              <a:buNone/>
            </a:pPr>
            <a:endParaRPr lang="zh-TW" altLang="en-US" dirty="0"/>
          </a:p>
        </p:txBody>
      </p:sp>
      <p:graphicFrame>
        <p:nvGraphicFramePr>
          <p:cNvPr id="5" name="表格 4"/>
          <p:cNvGraphicFramePr>
            <a:graphicFrameLocks noGrp="1"/>
          </p:cNvGraphicFramePr>
          <p:nvPr>
            <p:extLst>
              <p:ext uri="{D42A27DB-BD31-4B8C-83A1-F6EECF244321}">
                <p14:modId xmlns:p14="http://schemas.microsoft.com/office/powerpoint/2010/main" val="4225914787"/>
              </p:ext>
            </p:extLst>
          </p:nvPr>
        </p:nvGraphicFramePr>
        <p:xfrm>
          <a:off x="1108360" y="3140968"/>
          <a:ext cx="6942290" cy="2861832"/>
        </p:xfrm>
        <a:graphic>
          <a:graphicData uri="http://schemas.openxmlformats.org/drawingml/2006/table">
            <a:tbl>
              <a:tblPr firstRow="1" firstCol="1" bandRow="1">
                <a:tableStyleId>{93296810-A885-4BE3-A3E7-6D5BEEA58F35}</a:tableStyleId>
              </a:tblPr>
              <a:tblGrid>
                <a:gridCol w="1533011"/>
                <a:gridCol w="634485"/>
                <a:gridCol w="1152128"/>
                <a:gridCol w="1080120"/>
                <a:gridCol w="2542546"/>
              </a:tblGrid>
              <a:tr h="368060">
                <a:tc>
                  <a:txBody>
                    <a:bodyPr/>
                    <a:lstStyle/>
                    <a:p>
                      <a:pPr algn="ctr">
                        <a:lnSpc>
                          <a:spcPts val="1800"/>
                        </a:lnSpc>
                        <a:spcBef>
                          <a:spcPts val="35"/>
                        </a:spcBef>
                        <a:spcAft>
                          <a:spcPts val="0"/>
                        </a:spcAft>
                      </a:pPr>
                      <a:r>
                        <a:rPr lang="zh-TW" sz="1600" kern="100" spc="5" dirty="0">
                          <a:effectLst/>
                        </a:rPr>
                        <a:t>學校</a:t>
                      </a:r>
                      <a:endParaRPr lang="zh-TW" sz="1200" kern="100" dirty="0">
                        <a:effectLst/>
                        <a:latin typeface="Calibri"/>
                        <a:ea typeface="新細明體"/>
                        <a:cs typeface="Times New Roman"/>
                      </a:endParaRPr>
                    </a:p>
                  </a:txBody>
                  <a:tcPr marL="61443" marR="61443" marT="0" marB="0" anchor="ctr"/>
                </a:tc>
                <a:tc>
                  <a:txBody>
                    <a:bodyPr/>
                    <a:lstStyle/>
                    <a:p>
                      <a:pPr algn="ctr">
                        <a:lnSpc>
                          <a:spcPts val="1800"/>
                        </a:lnSpc>
                        <a:spcBef>
                          <a:spcPts val="35"/>
                        </a:spcBef>
                        <a:spcAft>
                          <a:spcPts val="0"/>
                        </a:spcAft>
                      </a:pPr>
                      <a:r>
                        <a:rPr lang="zh-TW" sz="1600" kern="100" spc="5" dirty="0">
                          <a:effectLst/>
                        </a:rPr>
                        <a:t>名額</a:t>
                      </a:r>
                      <a:endParaRPr lang="zh-TW" sz="1200" kern="100" dirty="0">
                        <a:effectLst/>
                        <a:latin typeface="Calibri"/>
                        <a:ea typeface="新細明體"/>
                        <a:cs typeface="Times New Roman"/>
                      </a:endParaRPr>
                    </a:p>
                  </a:txBody>
                  <a:tcPr marL="61443" marR="61443" marT="0" marB="0" anchor="ctr"/>
                </a:tc>
                <a:tc>
                  <a:txBody>
                    <a:bodyPr/>
                    <a:lstStyle/>
                    <a:p>
                      <a:pPr algn="ctr">
                        <a:lnSpc>
                          <a:spcPts val="1800"/>
                        </a:lnSpc>
                        <a:spcBef>
                          <a:spcPts val="35"/>
                        </a:spcBef>
                        <a:spcAft>
                          <a:spcPts val="0"/>
                        </a:spcAft>
                      </a:pPr>
                      <a:r>
                        <a:rPr lang="zh-TW" sz="1600" kern="100" spc="5" dirty="0">
                          <a:effectLst/>
                        </a:rPr>
                        <a:t>費用</a:t>
                      </a:r>
                      <a:endParaRPr lang="zh-TW" sz="1200" kern="100" dirty="0">
                        <a:effectLst/>
                        <a:latin typeface="Calibri"/>
                        <a:ea typeface="新細明體"/>
                        <a:cs typeface="Times New Roman"/>
                      </a:endParaRPr>
                    </a:p>
                  </a:txBody>
                  <a:tcPr marL="61443" marR="61443" marT="0" marB="0" anchor="ctr"/>
                </a:tc>
                <a:tc>
                  <a:txBody>
                    <a:bodyPr/>
                    <a:lstStyle/>
                    <a:p>
                      <a:pPr marL="0" algn="ctr" defTabSz="914400" rtl="0" eaLnBrk="1" latinLnBrk="0" hangingPunct="1">
                        <a:lnSpc>
                          <a:spcPts val="1800"/>
                        </a:lnSpc>
                        <a:spcBef>
                          <a:spcPts val="35"/>
                        </a:spcBef>
                        <a:spcAft>
                          <a:spcPts val="0"/>
                        </a:spcAft>
                      </a:pPr>
                      <a:r>
                        <a:rPr lang="zh-TW" sz="1600" b="1" kern="100" spc="5" dirty="0">
                          <a:solidFill>
                            <a:schemeClr val="lt1"/>
                          </a:solidFill>
                          <a:effectLst/>
                          <a:latin typeface="+mn-lt"/>
                          <a:ea typeface="+mn-ea"/>
                          <a:cs typeface="+mn-cs"/>
                        </a:rPr>
                        <a:t>申請條件</a:t>
                      </a:r>
                    </a:p>
                  </a:txBody>
                  <a:tcPr marL="61443" marR="61443" marT="0" marB="0" anchor="ctr"/>
                </a:tc>
                <a:tc>
                  <a:txBody>
                    <a:bodyPr/>
                    <a:lstStyle/>
                    <a:p>
                      <a:pPr marL="0" algn="ctr" defTabSz="914400" rtl="0" eaLnBrk="1" latinLnBrk="0" hangingPunct="1">
                        <a:lnSpc>
                          <a:spcPts val="1800"/>
                        </a:lnSpc>
                        <a:spcBef>
                          <a:spcPts val="35"/>
                        </a:spcBef>
                        <a:spcAft>
                          <a:spcPts val="0"/>
                        </a:spcAft>
                      </a:pPr>
                      <a:r>
                        <a:rPr lang="zh-TW" sz="1600" b="1" kern="100" spc="5" dirty="0">
                          <a:solidFill>
                            <a:schemeClr val="lt1"/>
                          </a:solidFill>
                          <a:effectLst/>
                          <a:latin typeface="+mn-lt"/>
                          <a:ea typeface="+mn-ea"/>
                          <a:cs typeface="+mn-cs"/>
                        </a:rPr>
                        <a:t>備註</a:t>
                      </a:r>
                    </a:p>
                  </a:txBody>
                  <a:tcPr marL="61443" marR="61443" marT="0" marB="0" anchor="ctr"/>
                </a:tc>
              </a:tr>
              <a:tr h="1295024">
                <a:tc>
                  <a:txBody>
                    <a:bodyPr/>
                    <a:lstStyle/>
                    <a:p>
                      <a:pPr algn="ctr">
                        <a:lnSpc>
                          <a:spcPts val="1800"/>
                        </a:lnSpc>
                        <a:spcBef>
                          <a:spcPts val="35"/>
                        </a:spcBef>
                        <a:spcAft>
                          <a:spcPts val="0"/>
                        </a:spcAft>
                      </a:pPr>
                      <a:r>
                        <a:rPr lang="en-US" altLang="zh-TW" sz="1800" b="1" u="sng" kern="1200" dirty="0" err="1" smtClean="0">
                          <a:solidFill>
                            <a:schemeClr val="lt1"/>
                          </a:solidFill>
                          <a:effectLst/>
                          <a:latin typeface="+mn-lt"/>
                          <a:ea typeface="+mn-ea"/>
                          <a:cs typeface="+mn-cs"/>
                          <a:hlinkClick r:id="rId4"/>
                        </a:rPr>
                        <a:t>朱尼亞塔學院</a:t>
                      </a:r>
                      <a:r>
                        <a:rPr lang="en-US" altLang="zh-TW" sz="1800" b="1" u="sng" kern="1200" dirty="0" smtClean="0">
                          <a:solidFill>
                            <a:schemeClr val="lt1"/>
                          </a:solidFill>
                          <a:effectLst/>
                          <a:latin typeface="+mn-lt"/>
                          <a:ea typeface="+mn-ea"/>
                          <a:cs typeface="+mn-cs"/>
                          <a:hlinkClick r:id="rId4"/>
                        </a:rPr>
                        <a:t/>
                      </a:r>
                      <a:br>
                        <a:rPr lang="en-US" altLang="zh-TW" sz="1800" b="1" u="sng" kern="1200" dirty="0" smtClean="0">
                          <a:solidFill>
                            <a:schemeClr val="lt1"/>
                          </a:solidFill>
                          <a:effectLst/>
                          <a:latin typeface="+mn-lt"/>
                          <a:ea typeface="+mn-ea"/>
                          <a:cs typeface="+mn-cs"/>
                          <a:hlinkClick r:id="rId4"/>
                        </a:rPr>
                      </a:br>
                      <a:r>
                        <a:rPr lang="en-US" altLang="zh-TW" sz="1800" b="1" u="sng" kern="1200" dirty="0" smtClean="0">
                          <a:solidFill>
                            <a:schemeClr val="lt1"/>
                          </a:solidFill>
                          <a:effectLst/>
                          <a:latin typeface="+mn-lt"/>
                          <a:ea typeface="+mn-ea"/>
                          <a:cs typeface="+mn-cs"/>
                          <a:hlinkClick r:id="rId4"/>
                        </a:rPr>
                        <a:t>Juniata College</a:t>
                      </a:r>
                      <a:endParaRPr lang="zh-TW" sz="1200" kern="100" dirty="0">
                        <a:solidFill>
                          <a:sysClr val="windowText" lastClr="000000"/>
                        </a:solidFill>
                        <a:effectLst/>
                        <a:latin typeface="Calibri"/>
                        <a:ea typeface="新細明體"/>
                        <a:cs typeface="Times New Roman"/>
                      </a:endParaRPr>
                    </a:p>
                  </a:txBody>
                  <a:tcPr marL="61443" marR="61443" marT="0" marB="0" anchor="ctr"/>
                </a:tc>
                <a:tc>
                  <a:txBody>
                    <a:bodyPr/>
                    <a:lstStyle/>
                    <a:p>
                      <a:pPr algn="ctr">
                        <a:lnSpc>
                          <a:spcPts val="1800"/>
                        </a:lnSpc>
                        <a:spcBef>
                          <a:spcPts val="35"/>
                        </a:spcBef>
                        <a:spcAft>
                          <a:spcPts val="0"/>
                        </a:spcAft>
                      </a:pPr>
                      <a:r>
                        <a:rPr lang="en-US" sz="1200" kern="100" spc="5">
                          <a:effectLst/>
                          <a:latin typeface="Times New Roman"/>
                          <a:ea typeface="標楷體"/>
                          <a:cs typeface="Calibri"/>
                        </a:rPr>
                        <a:t>2</a:t>
                      </a:r>
                      <a:endParaRPr lang="zh-TW" sz="1100" kern="100">
                        <a:effectLst/>
                        <a:latin typeface="Calibri"/>
                        <a:ea typeface="新細明體"/>
                        <a:cs typeface="Times New Roman"/>
                      </a:endParaRPr>
                    </a:p>
                  </a:txBody>
                  <a:tcPr marL="68580" marR="68580" marT="0" marB="0" anchor="ctr"/>
                </a:tc>
                <a:tc>
                  <a:txBody>
                    <a:bodyPr/>
                    <a:lstStyle/>
                    <a:p>
                      <a:pPr marL="342900" lvl="0" indent="-342900" algn="l">
                        <a:lnSpc>
                          <a:spcPts val="1800"/>
                        </a:lnSpc>
                        <a:spcBef>
                          <a:spcPts val="35"/>
                        </a:spcBef>
                        <a:spcAft>
                          <a:spcPts val="0"/>
                        </a:spcAft>
                        <a:buFont typeface="Times New Roman"/>
                        <a:buAutoNum type="arabicPeriod"/>
                      </a:pPr>
                      <a:r>
                        <a:rPr lang="zh-TW" sz="1200" kern="100" spc="5">
                          <a:effectLst/>
                          <a:latin typeface="Times New Roman"/>
                          <a:ea typeface="標楷體"/>
                          <a:cs typeface="Calibri"/>
                        </a:rPr>
                        <a:t>免學費</a:t>
                      </a:r>
                      <a:endParaRPr lang="zh-TW" sz="1100" kern="100">
                        <a:effectLst/>
                        <a:latin typeface="Calibri"/>
                        <a:ea typeface="Adobe 繁黑體 Std B"/>
                        <a:cs typeface="Times New Roman"/>
                      </a:endParaRPr>
                    </a:p>
                    <a:p>
                      <a:pPr marL="342900" lvl="0" indent="-342900" algn="l">
                        <a:lnSpc>
                          <a:spcPts val="1800"/>
                        </a:lnSpc>
                        <a:spcBef>
                          <a:spcPts val="35"/>
                        </a:spcBef>
                        <a:spcAft>
                          <a:spcPts val="0"/>
                        </a:spcAft>
                        <a:buFont typeface="Times New Roman"/>
                        <a:buAutoNum type="arabicPeriod"/>
                      </a:pPr>
                      <a:r>
                        <a:rPr lang="zh-TW" sz="1200" kern="100" spc="5">
                          <a:effectLst/>
                          <a:latin typeface="Times New Roman"/>
                          <a:ea typeface="標楷體"/>
                          <a:cs typeface="Calibri"/>
                        </a:rPr>
                        <a:t>免住宿費</a:t>
                      </a:r>
                      <a:endParaRPr lang="zh-TW" sz="1100" kern="100">
                        <a:effectLst/>
                        <a:latin typeface="Calibri"/>
                        <a:ea typeface="Adobe 繁黑體 Std B"/>
                        <a:cs typeface="Times New Roman"/>
                      </a:endParaRPr>
                    </a:p>
                    <a:p>
                      <a:pPr marL="342900" lvl="0" indent="-342900" algn="l">
                        <a:lnSpc>
                          <a:spcPts val="1800"/>
                        </a:lnSpc>
                        <a:spcBef>
                          <a:spcPts val="35"/>
                        </a:spcBef>
                        <a:spcAft>
                          <a:spcPts val="0"/>
                        </a:spcAft>
                        <a:buFont typeface="Times New Roman"/>
                        <a:buAutoNum type="arabicPeriod"/>
                      </a:pPr>
                      <a:r>
                        <a:rPr lang="zh-TW" sz="1200" kern="100" spc="5">
                          <a:effectLst/>
                          <a:latin typeface="Times New Roman"/>
                          <a:ea typeface="標楷體"/>
                          <a:cs typeface="Calibri"/>
                        </a:rPr>
                        <a:t>其他費用自理</a:t>
                      </a:r>
                      <a:endParaRPr lang="zh-TW" sz="1100" kern="100">
                        <a:effectLst/>
                        <a:latin typeface="Calibri"/>
                        <a:ea typeface="Adobe 繁黑體 Std B"/>
                        <a:cs typeface="Times New Roman"/>
                      </a:endParaRPr>
                    </a:p>
                  </a:txBody>
                  <a:tcPr marL="68580" marR="68580" marT="0" marB="0" anchor="ctr"/>
                </a:tc>
                <a:tc>
                  <a:txBody>
                    <a:bodyPr/>
                    <a:lstStyle/>
                    <a:p>
                      <a:pPr marL="82550" indent="0" algn="l">
                        <a:lnSpc>
                          <a:spcPts val="1800"/>
                        </a:lnSpc>
                        <a:spcBef>
                          <a:spcPts val="35"/>
                        </a:spcBef>
                        <a:spcAft>
                          <a:spcPts val="0"/>
                        </a:spcAft>
                      </a:pPr>
                      <a:r>
                        <a:rPr lang="zh-TW" sz="1200" kern="100" spc="5" dirty="0">
                          <a:effectLst/>
                          <a:latin typeface="Times New Roman"/>
                          <a:ea typeface="標楷體"/>
                          <a:cs typeface="Calibri"/>
                        </a:rPr>
                        <a:t>學士班</a:t>
                      </a:r>
                      <a:endParaRPr lang="zh-TW" sz="1100" kern="100" dirty="0">
                        <a:effectLst/>
                        <a:latin typeface="Calibri"/>
                        <a:ea typeface="新細明體"/>
                        <a:cs typeface="Times New Roman"/>
                      </a:endParaRPr>
                    </a:p>
                    <a:p>
                      <a:pPr marL="82550" indent="0" algn="l">
                        <a:lnSpc>
                          <a:spcPts val="1800"/>
                        </a:lnSpc>
                        <a:spcBef>
                          <a:spcPts val="35"/>
                        </a:spcBef>
                        <a:spcAft>
                          <a:spcPts val="0"/>
                        </a:spcAft>
                      </a:pPr>
                      <a:r>
                        <a:rPr lang="en-US" sz="1200" kern="100" spc="5" dirty="0">
                          <a:effectLst/>
                          <a:latin typeface="Times New Roman"/>
                          <a:ea typeface="標楷體"/>
                          <a:cs typeface="Calibri"/>
                        </a:rPr>
                        <a:t>2~4</a:t>
                      </a:r>
                      <a:r>
                        <a:rPr lang="zh-TW" sz="1200" kern="100" spc="5" dirty="0">
                          <a:effectLst/>
                          <a:latin typeface="Times New Roman"/>
                          <a:ea typeface="標楷體"/>
                          <a:cs typeface="Calibri"/>
                        </a:rPr>
                        <a:t>年級</a:t>
                      </a:r>
                      <a:endParaRPr lang="zh-TW" sz="1100" kern="100" dirty="0">
                        <a:effectLst/>
                        <a:latin typeface="Calibri"/>
                        <a:ea typeface="新細明體"/>
                        <a:cs typeface="Times New Roman"/>
                      </a:endParaRPr>
                    </a:p>
                  </a:txBody>
                  <a:tcPr marL="68580" marR="68580" marT="0" marB="0" anchor="ctr"/>
                </a:tc>
                <a:tc>
                  <a:txBody>
                    <a:bodyPr/>
                    <a:lstStyle/>
                    <a:p>
                      <a:pPr marL="342900" lvl="0" indent="-342900" algn="l">
                        <a:lnSpc>
                          <a:spcPts val="1800"/>
                        </a:lnSpc>
                        <a:spcBef>
                          <a:spcPts val="35"/>
                        </a:spcBef>
                        <a:spcAft>
                          <a:spcPts val="0"/>
                        </a:spcAft>
                        <a:buFont typeface="標楷體"/>
                        <a:buAutoNum type="arabicPeriod"/>
                      </a:pPr>
                      <a:r>
                        <a:rPr lang="zh-TW" sz="1200" kern="100" spc="5" dirty="0">
                          <a:effectLst/>
                          <a:latin typeface="Times New Roman"/>
                          <a:ea typeface="標楷體"/>
                          <a:cs typeface="Calibri"/>
                        </a:rPr>
                        <a:t>交換期限：</a:t>
                      </a:r>
                      <a:r>
                        <a:rPr lang="en-US" sz="1200" kern="100" spc="5" dirty="0">
                          <a:effectLst/>
                          <a:latin typeface="Times New Roman"/>
                          <a:ea typeface="標楷體"/>
                          <a:cs typeface="Calibri"/>
                        </a:rPr>
                        <a:t>1</a:t>
                      </a:r>
                      <a:r>
                        <a:rPr lang="zh-TW" sz="1200" kern="100" spc="5" dirty="0">
                          <a:effectLst/>
                          <a:latin typeface="Times New Roman"/>
                          <a:ea typeface="標楷體"/>
                          <a:cs typeface="Calibri"/>
                        </a:rPr>
                        <a:t>學期。</a:t>
                      </a:r>
                      <a:endParaRPr lang="zh-TW" sz="1100" kern="100" dirty="0">
                        <a:effectLst/>
                        <a:latin typeface="Times New Roman"/>
                        <a:ea typeface="新細明體"/>
                        <a:cs typeface="Calibri"/>
                      </a:endParaRPr>
                    </a:p>
                    <a:p>
                      <a:pPr marL="342900" lvl="0" indent="-342900" algn="l">
                        <a:lnSpc>
                          <a:spcPts val="1800"/>
                        </a:lnSpc>
                        <a:spcBef>
                          <a:spcPts val="35"/>
                        </a:spcBef>
                        <a:spcAft>
                          <a:spcPts val="0"/>
                        </a:spcAft>
                        <a:buFont typeface="標楷體"/>
                        <a:buAutoNum type="arabicPeriod"/>
                      </a:pPr>
                      <a:r>
                        <a:rPr lang="zh-TW" sz="1200" kern="100" spc="5" dirty="0">
                          <a:effectLst/>
                          <a:latin typeface="Times New Roman"/>
                          <a:ea typeface="標楷體"/>
                          <a:cs typeface="Calibri"/>
                        </a:rPr>
                        <a:t>僅限大二至大四學生申請。</a:t>
                      </a:r>
                      <a:endParaRPr lang="zh-TW" sz="1100" kern="100" dirty="0">
                        <a:effectLst/>
                        <a:latin typeface="Times New Roman"/>
                        <a:ea typeface="新細明體"/>
                        <a:cs typeface="Calibri"/>
                      </a:endParaRPr>
                    </a:p>
                    <a:p>
                      <a:pPr marL="342900" lvl="0" indent="-342900" algn="l">
                        <a:lnSpc>
                          <a:spcPts val="1800"/>
                        </a:lnSpc>
                        <a:spcBef>
                          <a:spcPts val="35"/>
                        </a:spcBef>
                        <a:spcAft>
                          <a:spcPts val="0"/>
                        </a:spcAft>
                        <a:buFont typeface="標楷體"/>
                        <a:buAutoNum type="arabicPeriod"/>
                      </a:pPr>
                      <a:r>
                        <a:rPr lang="zh-TW" sz="1200" kern="100" spc="5" dirty="0">
                          <a:effectLst/>
                          <a:latin typeface="Times New Roman"/>
                          <a:ea typeface="標楷體"/>
                          <a:cs typeface="Calibri"/>
                        </a:rPr>
                        <a:t>該校建議須持有</a:t>
                      </a:r>
                      <a:r>
                        <a:rPr lang="en-US" sz="1200" kern="100" spc="5" dirty="0">
                          <a:effectLst/>
                          <a:latin typeface="Times New Roman"/>
                          <a:ea typeface="標楷體"/>
                          <a:cs typeface="Calibri"/>
                        </a:rPr>
                        <a:t>TOEFL </a:t>
                      </a:r>
                      <a:r>
                        <a:rPr lang="en-US" sz="1200" kern="100" spc="5" dirty="0" err="1">
                          <a:effectLst/>
                          <a:latin typeface="Times New Roman"/>
                          <a:ea typeface="標楷體"/>
                          <a:cs typeface="Calibri"/>
                        </a:rPr>
                        <a:t>iBT</a:t>
                      </a:r>
                      <a:r>
                        <a:rPr lang="en-US" sz="1200" kern="100" spc="5" dirty="0">
                          <a:effectLst/>
                          <a:latin typeface="Times New Roman"/>
                          <a:ea typeface="標楷體"/>
                          <a:cs typeface="Calibri"/>
                        </a:rPr>
                        <a:t> 80</a:t>
                      </a:r>
                      <a:r>
                        <a:rPr lang="zh-TW" sz="1200" kern="100" spc="5" dirty="0">
                          <a:effectLst/>
                          <a:latin typeface="Times New Roman"/>
                          <a:ea typeface="標楷體"/>
                          <a:cs typeface="Calibri"/>
                        </a:rPr>
                        <a:t>分以上之英語能力，且不接受多益</a:t>
                      </a:r>
                      <a:r>
                        <a:rPr lang="en-US" sz="1200" kern="100" spc="5" dirty="0">
                          <a:effectLst/>
                          <a:latin typeface="Times New Roman"/>
                          <a:ea typeface="標楷體"/>
                          <a:cs typeface="Calibri"/>
                        </a:rPr>
                        <a:t>(TOEIC)</a:t>
                      </a:r>
                      <a:r>
                        <a:rPr lang="zh-TW" sz="1200" kern="100" spc="5" dirty="0">
                          <a:effectLst/>
                          <a:latin typeface="Times New Roman"/>
                          <a:ea typeface="標楷體"/>
                          <a:cs typeface="Calibri"/>
                        </a:rPr>
                        <a:t>成績單為英文能力證明。</a:t>
                      </a:r>
                      <a:endParaRPr lang="zh-TW" sz="1100" kern="100" dirty="0">
                        <a:effectLst/>
                        <a:latin typeface="Times New Roman"/>
                        <a:ea typeface="新細明體"/>
                        <a:cs typeface="Calibri"/>
                      </a:endParaRPr>
                    </a:p>
                    <a:p>
                      <a:pPr marL="342900" lvl="0" indent="-342900" algn="l">
                        <a:lnSpc>
                          <a:spcPts val="1800"/>
                        </a:lnSpc>
                        <a:spcBef>
                          <a:spcPts val="35"/>
                        </a:spcBef>
                        <a:spcAft>
                          <a:spcPts val="0"/>
                        </a:spcAft>
                        <a:buFont typeface="標楷體"/>
                        <a:buAutoNum type="arabicPeriod"/>
                      </a:pPr>
                      <a:r>
                        <a:rPr lang="zh-TW" sz="1200" kern="100" spc="5" dirty="0">
                          <a:effectLst/>
                          <a:latin typeface="Times New Roman"/>
                          <a:ea typeface="標楷體"/>
                          <a:cs typeface="Calibri"/>
                        </a:rPr>
                        <a:t>該校提供雙聯學位課程，符合該校成績要求者可自費續留一學期，並修習課程，取得規定學分後將頒予該校之學士學位證明。</a:t>
                      </a:r>
                      <a:endParaRPr lang="zh-TW" sz="1100" kern="100" dirty="0">
                        <a:effectLst/>
                        <a:latin typeface="Times New Roman"/>
                        <a:ea typeface="新細明體"/>
                        <a:cs typeface="Calibri"/>
                      </a:endParaRPr>
                    </a:p>
                  </a:txBody>
                  <a:tcPr marL="68580" marR="68580" marT="0" marB="0" anchor="ctr"/>
                </a:tc>
              </a:tr>
            </a:tbl>
          </a:graphicData>
        </a:graphic>
      </p:graphicFrame>
      <p:pic>
        <p:nvPicPr>
          <p:cNvPr id="7" name="圖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069906">
            <a:off x="323529" y="343143"/>
            <a:ext cx="2121051" cy="1412620"/>
          </a:xfrm>
          <a:prstGeom prst="hexagon">
            <a:avLst/>
          </a:prstGeom>
        </p:spPr>
      </p:pic>
      <p:sp>
        <p:nvSpPr>
          <p:cNvPr id="8" name="六邊形 7"/>
          <p:cNvSpPr/>
          <p:nvPr/>
        </p:nvSpPr>
        <p:spPr>
          <a:xfrm rot="20861406">
            <a:off x="1829687" y="1098677"/>
            <a:ext cx="936104" cy="720080"/>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2634460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vert="horz" lIns="91440" tIns="45720" rIns="91440" bIns="45720" rtlCol="0" anchor="b">
            <a:normAutofit fontScale="90000"/>
          </a:bodyPr>
          <a:lstStyle/>
          <a:p>
            <a:r>
              <a:rPr lang="zh-TW" altLang="en-US" sz="3600" b="1" dirty="0">
                <a:latin typeface="+mn-ea"/>
                <a:ea typeface="+mn-ea"/>
              </a:rPr>
              <a:t>威斯康辛大學雷河分校</a:t>
            </a:r>
            <a:br>
              <a:rPr lang="zh-TW" altLang="en-US" sz="3600" b="1" dirty="0">
                <a:latin typeface="+mn-ea"/>
                <a:ea typeface="+mn-ea"/>
              </a:rPr>
            </a:br>
            <a:r>
              <a:rPr lang="en-US" altLang="zh-TW" sz="3600" b="1" dirty="0">
                <a:latin typeface="+mn-ea"/>
                <a:ea typeface="+mn-ea"/>
              </a:rPr>
              <a:t>University of Wisconsin-River Falls</a:t>
            </a:r>
          </a:p>
        </p:txBody>
      </p:sp>
      <p:sp>
        <p:nvSpPr>
          <p:cNvPr id="3" name="內容版面配置區 2"/>
          <p:cNvSpPr>
            <a:spLocks noGrp="1"/>
          </p:cNvSpPr>
          <p:nvPr>
            <p:ph idx="1"/>
          </p:nvPr>
        </p:nvSpPr>
        <p:spPr>
          <a:xfrm>
            <a:off x="1465285" y="2204864"/>
            <a:ext cx="6196405" cy="589663"/>
          </a:xfrm>
        </p:spPr>
        <p:txBody>
          <a:bodyPr vert="horz" lIns="91440" tIns="45720" rIns="91440" bIns="45720" rtlCol="0" anchor="t">
            <a:normAutofit/>
          </a:bodyPr>
          <a:lstStyle/>
          <a:p>
            <a:r>
              <a:rPr lang="en-US" altLang="zh-TW" dirty="0"/>
              <a:t>Web</a:t>
            </a:r>
            <a:r>
              <a:rPr lang="en-US" altLang="zh-TW" dirty="0" smtClean="0"/>
              <a:t>:</a:t>
            </a:r>
            <a:r>
              <a:rPr lang="zh-TW" altLang="en-US" dirty="0" smtClean="0"/>
              <a:t> </a:t>
            </a:r>
            <a:r>
              <a:rPr lang="en-US" altLang="zh-TW" dirty="0" smtClean="0">
                <a:hlinkClick r:id="rId2"/>
              </a:rPr>
              <a:t>https</a:t>
            </a:r>
            <a:r>
              <a:rPr lang="en-US" altLang="zh-TW" dirty="0">
                <a:hlinkClick r:id="rId2"/>
              </a:rPr>
              <a:t>://www.uwrf.edu</a:t>
            </a:r>
            <a:r>
              <a:rPr lang="en-US" altLang="zh-TW" dirty="0" smtClean="0">
                <a:hlinkClick r:id="rId2"/>
              </a:rPr>
              <a:t>/</a:t>
            </a:r>
            <a:endParaRPr lang="en-US" altLang="zh-TW" dirty="0" smtClean="0"/>
          </a:p>
          <a:p>
            <a:pPr marL="0" indent="0">
              <a:buNone/>
            </a:pPr>
            <a:endParaRPr lang="zh-TW" altLang="en-US" dirty="0"/>
          </a:p>
        </p:txBody>
      </p:sp>
      <p:graphicFrame>
        <p:nvGraphicFramePr>
          <p:cNvPr id="4" name="表格 3"/>
          <p:cNvGraphicFramePr>
            <a:graphicFrameLocks noGrp="1"/>
          </p:cNvGraphicFramePr>
          <p:nvPr>
            <p:extLst>
              <p:ext uri="{D42A27DB-BD31-4B8C-83A1-F6EECF244321}">
                <p14:modId xmlns:p14="http://schemas.microsoft.com/office/powerpoint/2010/main" val="134368826"/>
              </p:ext>
            </p:extLst>
          </p:nvPr>
        </p:nvGraphicFramePr>
        <p:xfrm>
          <a:off x="1403648" y="3068960"/>
          <a:ext cx="6563070" cy="2038993"/>
        </p:xfrm>
        <a:graphic>
          <a:graphicData uri="http://schemas.openxmlformats.org/drawingml/2006/table">
            <a:tbl>
              <a:tblPr firstRow="1" firstCol="1" bandRow="1">
                <a:tableStyleId>{93296810-A885-4BE3-A3E7-6D5BEEA58F35}</a:tableStyleId>
              </a:tblPr>
              <a:tblGrid>
                <a:gridCol w="1450503"/>
                <a:gridCol w="544426"/>
                <a:gridCol w="1111758"/>
                <a:gridCol w="864096"/>
                <a:gridCol w="2592287"/>
              </a:tblGrid>
              <a:tr h="459621">
                <a:tc>
                  <a:txBody>
                    <a:bodyPr/>
                    <a:lstStyle/>
                    <a:p>
                      <a:pPr algn="ctr">
                        <a:lnSpc>
                          <a:spcPts val="1800"/>
                        </a:lnSpc>
                        <a:spcBef>
                          <a:spcPts val="35"/>
                        </a:spcBef>
                        <a:spcAft>
                          <a:spcPts val="0"/>
                        </a:spcAft>
                      </a:pPr>
                      <a:r>
                        <a:rPr lang="zh-TW" sz="1600" kern="100" spc="5" dirty="0">
                          <a:effectLst/>
                        </a:rPr>
                        <a:t>學校</a:t>
                      </a:r>
                      <a:endParaRPr lang="zh-TW" sz="1200" kern="100" dirty="0">
                        <a:effectLst/>
                        <a:latin typeface="Calibri"/>
                        <a:ea typeface="新細明體"/>
                        <a:cs typeface="Times New Roman"/>
                      </a:endParaRPr>
                    </a:p>
                  </a:txBody>
                  <a:tcPr marL="61443" marR="61443" marT="0" marB="0" anchor="ctr"/>
                </a:tc>
                <a:tc>
                  <a:txBody>
                    <a:bodyPr/>
                    <a:lstStyle/>
                    <a:p>
                      <a:pPr algn="ctr">
                        <a:lnSpc>
                          <a:spcPts val="1800"/>
                        </a:lnSpc>
                        <a:spcBef>
                          <a:spcPts val="35"/>
                        </a:spcBef>
                        <a:spcAft>
                          <a:spcPts val="0"/>
                        </a:spcAft>
                      </a:pPr>
                      <a:r>
                        <a:rPr lang="zh-TW" sz="1600" kern="100" spc="5" dirty="0">
                          <a:effectLst/>
                        </a:rPr>
                        <a:t>名額</a:t>
                      </a:r>
                      <a:endParaRPr lang="zh-TW" sz="1200" kern="100" dirty="0">
                        <a:effectLst/>
                        <a:latin typeface="Calibri"/>
                        <a:ea typeface="新細明體"/>
                        <a:cs typeface="Times New Roman"/>
                      </a:endParaRPr>
                    </a:p>
                  </a:txBody>
                  <a:tcPr marL="61443" marR="61443" marT="0" marB="0" anchor="ctr"/>
                </a:tc>
                <a:tc>
                  <a:txBody>
                    <a:bodyPr/>
                    <a:lstStyle/>
                    <a:p>
                      <a:pPr algn="ctr">
                        <a:lnSpc>
                          <a:spcPts val="1800"/>
                        </a:lnSpc>
                        <a:spcBef>
                          <a:spcPts val="35"/>
                        </a:spcBef>
                        <a:spcAft>
                          <a:spcPts val="0"/>
                        </a:spcAft>
                      </a:pPr>
                      <a:r>
                        <a:rPr lang="zh-TW" sz="1600" kern="100" spc="5" dirty="0">
                          <a:effectLst/>
                        </a:rPr>
                        <a:t>費用</a:t>
                      </a:r>
                      <a:endParaRPr lang="zh-TW" sz="1200" kern="100" dirty="0">
                        <a:effectLst/>
                        <a:latin typeface="Calibri"/>
                        <a:ea typeface="新細明體"/>
                        <a:cs typeface="Times New Roman"/>
                      </a:endParaRPr>
                    </a:p>
                  </a:txBody>
                  <a:tcPr marL="61443" marR="61443" marT="0" marB="0" anchor="ctr"/>
                </a:tc>
                <a:tc>
                  <a:txBody>
                    <a:bodyPr/>
                    <a:lstStyle/>
                    <a:p>
                      <a:pPr algn="ctr">
                        <a:lnSpc>
                          <a:spcPts val="1800"/>
                        </a:lnSpc>
                        <a:spcBef>
                          <a:spcPts val="35"/>
                        </a:spcBef>
                        <a:spcAft>
                          <a:spcPts val="0"/>
                        </a:spcAft>
                      </a:pPr>
                      <a:r>
                        <a:rPr lang="zh-TW" sz="1200" kern="100" spc="5" dirty="0">
                          <a:effectLst/>
                        </a:rPr>
                        <a:t>申請條件</a:t>
                      </a:r>
                      <a:endParaRPr lang="zh-TW" sz="1200" kern="100" dirty="0">
                        <a:effectLst/>
                        <a:latin typeface="Calibri"/>
                        <a:ea typeface="新細明體"/>
                        <a:cs typeface="Times New Roman"/>
                      </a:endParaRPr>
                    </a:p>
                  </a:txBody>
                  <a:tcPr marL="61443" marR="61443" marT="0" marB="0" anchor="ctr"/>
                </a:tc>
                <a:tc>
                  <a:txBody>
                    <a:bodyPr/>
                    <a:lstStyle/>
                    <a:p>
                      <a:pPr algn="ctr">
                        <a:lnSpc>
                          <a:spcPts val="1800"/>
                        </a:lnSpc>
                        <a:spcBef>
                          <a:spcPts val="35"/>
                        </a:spcBef>
                        <a:spcAft>
                          <a:spcPts val="0"/>
                        </a:spcAft>
                      </a:pPr>
                      <a:r>
                        <a:rPr lang="zh-TW" sz="1600" kern="100" spc="5" dirty="0">
                          <a:effectLst/>
                        </a:rPr>
                        <a:t>備註</a:t>
                      </a:r>
                      <a:endParaRPr lang="zh-TW" sz="1200" kern="100" dirty="0">
                        <a:effectLst/>
                        <a:latin typeface="Calibri"/>
                        <a:ea typeface="新細明體"/>
                        <a:cs typeface="Times New Roman"/>
                      </a:endParaRPr>
                    </a:p>
                  </a:txBody>
                  <a:tcPr marL="61443" marR="61443" marT="0" marB="0" anchor="ctr"/>
                </a:tc>
              </a:tr>
              <a:tr h="1395725">
                <a:tc>
                  <a:txBody>
                    <a:bodyPr/>
                    <a:lstStyle/>
                    <a:p>
                      <a:pPr algn="ctr">
                        <a:lnSpc>
                          <a:spcPts val="1800"/>
                        </a:lnSpc>
                        <a:spcBef>
                          <a:spcPts val="35"/>
                        </a:spcBef>
                        <a:spcAft>
                          <a:spcPts val="0"/>
                        </a:spcAft>
                      </a:pPr>
                      <a:r>
                        <a:rPr lang="en-US" sz="1200" u="sng" kern="100" spc="5">
                          <a:solidFill>
                            <a:srgbClr val="0000FF"/>
                          </a:solidFill>
                          <a:effectLst/>
                          <a:latin typeface="標楷體"/>
                          <a:ea typeface="新細明體"/>
                          <a:cs typeface="Calibri"/>
                          <a:hlinkClick r:id="rId3"/>
                        </a:rPr>
                        <a:t>威斯康辛大學雷河分校</a:t>
                      </a:r>
                      <a:r>
                        <a:rPr lang="en-US" sz="1200" u="sng" kern="100" spc="5">
                          <a:solidFill>
                            <a:srgbClr val="0000FF"/>
                          </a:solidFill>
                          <a:effectLst/>
                          <a:latin typeface="Times New Roman"/>
                          <a:ea typeface="標楷體"/>
                          <a:cs typeface="Calibri"/>
                          <a:hlinkClick r:id="rId3"/>
                        </a:rPr>
                        <a:t/>
                      </a:r>
                      <a:br>
                        <a:rPr lang="en-US" sz="1200" u="sng" kern="100" spc="5">
                          <a:solidFill>
                            <a:srgbClr val="0000FF"/>
                          </a:solidFill>
                          <a:effectLst/>
                          <a:latin typeface="Times New Roman"/>
                          <a:ea typeface="標楷體"/>
                          <a:cs typeface="Calibri"/>
                          <a:hlinkClick r:id="rId3"/>
                        </a:rPr>
                      </a:br>
                      <a:r>
                        <a:rPr lang="en-US" sz="1200" u="sng" kern="100" spc="5">
                          <a:solidFill>
                            <a:srgbClr val="0000FF"/>
                          </a:solidFill>
                          <a:effectLst/>
                          <a:latin typeface="Times New Roman"/>
                          <a:ea typeface="標楷體"/>
                          <a:cs typeface="Calibri"/>
                          <a:hlinkClick r:id="rId3"/>
                        </a:rPr>
                        <a:t>University of Wisconsin-River Falls</a:t>
                      </a:r>
                      <a:endParaRPr lang="zh-TW" sz="1100" kern="100">
                        <a:effectLst/>
                        <a:latin typeface="Calibri"/>
                        <a:ea typeface="新細明體"/>
                        <a:cs typeface="Times New Roman"/>
                      </a:endParaRPr>
                    </a:p>
                  </a:txBody>
                  <a:tcPr marL="68580" marR="68580" marT="0" marB="0" anchor="ctr"/>
                </a:tc>
                <a:tc>
                  <a:txBody>
                    <a:bodyPr/>
                    <a:lstStyle/>
                    <a:p>
                      <a:pPr algn="ctr">
                        <a:lnSpc>
                          <a:spcPts val="1800"/>
                        </a:lnSpc>
                        <a:spcBef>
                          <a:spcPts val="35"/>
                        </a:spcBef>
                        <a:spcAft>
                          <a:spcPts val="0"/>
                        </a:spcAft>
                      </a:pPr>
                      <a:r>
                        <a:rPr lang="en-US" sz="1200" kern="100" spc="5">
                          <a:effectLst/>
                          <a:latin typeface="Times New Roman"/>
                          <a:ea typeface="標楷體"/>
                          <a:cs typeface="Calibri"/>
                        </a:rPr>
                        <a:t>2</a:t>
                      </a:r>
                      <a:endParaRPr lang="zh-TW" sz="1100" kern="100">
                        <a:effectLst/>
                        <a:latin typeface="Calibri"/>
                        <a:ea typeface="新細明體"/>
                        <a:cs typeface="Times New Roman"/>
                      </a:endParaRPr>
                    </a:p>
                  </a:txBody>
                  <a:tcPr marL="68580" marR="68580" marT="0" marB="0" anchor="ctr"/>
                </a:tc>
                <a:tc>
                  <a:txBody>
                    <a:bodyPr/>
                    <a:lstStyle/>
                    <a:p>
                      <a:pPr marL="342900" lvl="0" indent="-342900" algn="l">
                        <a:lnSpc>
                          <a:spcPts val="1800"/>
                        </a:lnSpc>
                        <a:spcBef>
                          <a:spcPts val="35"/>
                        </a:spcBef>
                        <a:spcAft>
                          <a:spcPts val="0"/>
                        </a:spcAft>
                        <a:buFont typeface="Times New Roman"/>
                        <a:buAutoNum type="arabicPeriod"/>
                      </a:pPr>
                      <a:r>
                        <a:rPr lang="zh-TW" sz="1200" kern="100" spc="5">
                          <a:effectLst/>
                          <a:latin typeface="Times New Roman"/>
                          <a:ea typeface="標楷體"/>
                          <a:cs typeface="Calibri"/>
                        </a:rPr>
                        <a:t>免學費</a:t>
                      </a:r>
                      <a:endParaRPr lang="zh-TW" sz="1100" kern="100">
                        <a:effectLst/>
                        <a:latin typeface="Calibri"/>
                        <a:ea typeface="Adobe 繁黑體 Std B"/>
                        <a:cs typeface="Times New Roman"/>
                      </a:endParaRPr>
                    </a:p>
                    <a:p>
                      <a:pPr marL="342900" lvl="0" indent="-342900" algn="l">
                        <a:lnSpc>
                          <a:spcPts val="1800"/>
                        </a:lnSpc>
                        <a:spcBef>
                          <a:spcPts val="35"/>
                        </a:spcBef>
                        <a:spcAft>
                          <a:spcPts val="0"/>
                        </a:spcAft>
                        <a:buFont typeface="Times New Roman"/>
                        <a:buAutoNum type="arabicPeriod"/>
                      </a:pPr>
                      <a:r>
                        <a:rPr lang="zh-TW" sz="1200" kern="100" spc="5">
                          <a:effectLst/>
                          <a:latin typeface="Times New Roman"/>
                          <a:ea typeface="標楷體"/>
                          <a:cs typeface="Calibri"/>
                        </a:rPr>
                        <a:t>其他費用自理</a:t>
                      </a:r>
                      <a:endParaRPr lang="zh-TW" sz="1100" kern="100">
                        <a:effectLst/>
                        <a:latin typeface="Calibri"/>
                        <a:ea typeface="Adobe 繁黑體 Std B"/>
                        <a:cs typeface="Times New Roman"/>
                      </a:endParaRPr>
                    </a:p>
                  </a:txBody>
                  <a:tcPr marL="68580" marR="68580" marT="0" marB="0" anchor="ctr"/>
                </a:tc>
                <a:tc>
                  <a:txBody>
                    <a:bodyPr/>
                    <a:lstStyle/>
                    <a:p>
                      <a:pPr algn="l">
                        <a:lnSpc>
                          <a:spcPts val="1800"/>
                        </a:lnSpc>
                        <a:spcBef>
                          <a:spcPts val="35"/>
                        </a:spcBef>
                        <a:spcAft>
                          <a:spcPts val="0"/>
                        </a:spcAft>
                      </a:pPr>
                      <a:r>
                        <a:rPr lang="zh-TW" sz="1200" kern="100" spc="5" dirty="0">
                          <a:effectLst/>
                          <a:latin typeface="Times New Roman"/>
                          <a:ea typeface="標楷體"/>
                          <a:cs typeface="Calibri"/>
                        </a:rPr>
                        <a:t>學士班</a:t>
                      </a:r>
                      <a:endParaRPr lang="zh-TW" sz="1100" kern="100" dirty="0">
                        <a:effectLst/>
                        <a:latin typeface="Calibri"/>
                        <a:ea typeface="新細明體"/>
                        <a:cs typeface="Times New Roman"/>
                      </a:endParaRPr>
                    </a:p>
                    <a:p>
                      <a:pPr algn="l">
                        <a:lnSpc>
                          <a:spcPts val="1800"/>
                        </a:lnSpc>
                        <a:spcBef>
                          <a:spcPts val="35"/>
                        </a:spcBef>
                        <a:spcAft>
                          <a:spcPts val="0"/>
                        </a:spcAft>
                      </a:pPr>
                      <a:r>
                        <a:rPr lang="en-US" sz="1200" kern="100" spc="5" dirty="0">
                          <a:effectLst/>
                          <a:latin typeface="Times New Roman"/>
                          <a:ea typeface="標楷體"/>
                          <a:cs typeface="Calibri"/>
                        </a:rPr>
                        <a:t>2~4</a:t>
                      </a:r>
                      <a:r>
                        <a:rPr lang="zh-TW" sz="1200" kern="100" spc="5" dirty="0">
                          <a:effectLst/>
                          <a:latin typeface="Times New Roman"/>
                          <a:ea typeface="標楷體"/>
                          <a:cs typeface="Calibri"/>
                        </a:rPr>
                        <a:t>年級</a:t>
                      </a:r>
                      <a:endParaRPr lang="zh-TW" sz="1100" kern="100" dirty="0">
                        <a:effectLst/>
                        <a:latin typeface="Calibri"/>
                        <a:ea typeface="新細明體"/>
                        <a:cs typeface="Times New Roman"/>
                      </a:endParaRPr>
                    </a:p>
                  </a:txBody>
                  <a:tcPr marL="68580" marR="68580" marT="0" marB="0" anchor="ctr"/>
                </a:tc>
                <a:tc>
                  <a:txBody>
                    <a:bodyPr/>
                    <a:lstStyle/>
                    <a:p>
                      <a:pPr marL="342900" lvl="0" indent="-342900" algn="l">
                        <a:lnSpc>
                          <a:spcPts val="1800"/>
                        </a:lnSpc>
                        <a:spcBef>
                          <a:spcPts val="35"/>
                        </a:spcBef>
                        <a:spcAft>
                          <a:spcPts val="0"/>
                        </a:spcAft>
                        <a:buFont typeface="標楷體"/>
                        <a:buAutoNum type="arabicPeriod"/>
                      </a:pPr>
                      <a:r>
                        <a:rPr lang="zh-TW" sz="1200" kern="100" spc="5" dirty="0">
                          <a:effectLst/>
                          <a:latin typeface="Times New Roman"/>
                          <a:ea typeface="標楷體"/>
                          <a:cs typeface="Calibri"/>
                        </a:rPr>
                        <a:t>交換期限：</a:t>
                      </a:r>
                      <a:r>
                        <a:rPr lang="en-US" sz="1200" kern="100" spc="5" dirty="0">
                          <a:effectLst/>
                          <a:latin typeface="Times New Roman"/>
                          <a:ea typeface="標楷體"/>
                          <a:cs typeface="Calibri"/>
                        </a:rPr>
                        <a:t>1</a:t>
                      </a:r>
                      <a:r>
                        <a:rPr lang="zh-TW" sz="1200" kern="100" spc="5" dirty="0">
                          <a:effectLst/>
                          <a:latin typeface="Times New Roman"/>
                          <a:ea typeface="標楷體"/>
                          <a:cs typeface="Calibri"/>
                        </a:rPr>
                        <a:t>學期。</a:t>
                      </a:r>
                      <a:endParaRPr lang="zh-TW" sz="1100" kern="100" dirty="0">
                        <a:effectLst/>
                        <a:latin typeface="Times New Roman"/>
                        <a:ea typeface="新細明體"/>
                        <a:cs typeface="Calibri"/>
                      </a:endParaRPr>
                    </a:p>
                    <a:p>
                      <a:pPr marL="342900" lvl="0" indent="-342900" algn="l">
                        <a:lnSpc>
                          <a:spcPts val="1800"/>
                        </a:lnSpc>
                        <a:spcBef>
                          <a:spcPts val="35"/>
                        </a:spcBef>
                        <a:spcAft>
                          <a:spcPts val="0"/>
                        </a:spcAft>
                        <a:buFont typeface="標楷體"/>
                        <a:buAutoNum type="arabicPeriod"/>
                      </a:pPr>
                      <a:r>
                        <a:rPr lang="zh-TW" sz="1200" kern="100" spc="5" dirty="0">
                          <a:effectLst/>
                          <a:latin typeface="Times New Roman"/>
                          <a:ea typeface="標楷體"/>
                          <a:cs typeface="Calibri"/>
                        </a:rPr>
                        <a:t>限大二至大四學生申請。</a:t>
                      </a:r>
                      <a:endParaRPr lang="zh-TW" sz="1100" kern="100" dirty="0">
                        <a:effectLst/>
                        <a:latin typeface="Times New Roman"/>
                        <a:ea typeface="新細明體"/>
                        <a:cs typeface="Calibri"/>
                      </a:endParaRPr>
                    </a:p>
                    <a:p>
                      <a:pPr marL="342900" lvl="0" indent="-342900" algn="l">
                        <a:lnSpc>
                          <a:spcPts val="1800"/>
                        </a:lnSpc>
                        <a:spcBef>
                          <a:spcPts val="35"/>
                        </a:spcBef>
                        <a:spcAft>
                          <a:spcPts val="0"/>
                        </a:spcAft>
                        <a:buFont typeface="標楷體"/>
                        <a:buAutoNum type="arabicPeriod"/>
                      </a:pPr>
                      <a:r>
                        <a:rPr lang="en-US" sz="1200" kern="100" spc="5" dirty="0">
                          <a:effectLst/>
                          <a:latin typeface="Times New Roman"/>
                          <a:ea typeface="標楷體"/>
                          <a:cs typeface="Calibri"/>
                        </a:rPr>
                        <a:t>GPA 2.25 </a:t>
                      </a:r>
                      <a:r>
                        <a:rPr lang="zh-TW" sz="1200" kern="100" spc="5" dirty="0">
                          <a:effectLst/>
                          <a:latin typeface="Times New Roman"/>
                          <a:ea typeface="標楷體"/>
                          <a:cs typeface="Calibri"/>
                        </a:rPr>
                        <a:t>以上。</a:t>
                      </a:r>
                      <a:endParaRPr lang="zh-TW" sz="1100" kern="100" dirty="0">
                        <a:effectLst/>
                        <a:latin typeface="Times New Roman"/>
                        <a:ea typeface="新細明體"/>
                        <a:cs typeface="Calibri"/>
                      </a:endParaRPr>
                    </a:p>
                    <a:p>
                      <a:pPr marL="342900" lvl="0" indent="-342900" algn="l">
                        <a:lnSpc>
                          <a:spcPts val="1800"/>
                        </a:lnSpc>
                        <a:spcBef>
                          <a:spcPts val="35"/>
                        </a:spcBef>
                        <a:spcAft>
                          <a:spcPts val="0"/>
                        </a:spcAft>
                        <a:buFont typeface="標楷體"/>
                        <a:buAutoNum type="arabicPeriod"/>
                      </a:pPr>
                      <a:r>
                        <a:rPr lang="en-US" sz="1200" kern="100" spc="5" dirty="0">
                          <a:effectLst/>
                          <a:latin typeface="Times New Roman"/>
                          <a:ea typeface="標楷體"/>
                          <a:cs typeface="Calibri"/>
                        </a:rPr>
                        <a:t>TOEFL </a:t>
                      </a:r>
                      <a:r>
                        <a:rPr lang="en-US" sz="1200" kern="100" spc="5" dirty="0" err="1">
                          <a:effectLst/>
                          <a:latin typeface="Times New Roman"/>
                          <a:ea typeface="標楷體"/>
                          <a:cs typeface="Calibri"/>
                        </a:rPr>
                        <a:t>ibt</a:t>
                      </a:r>
                      <a:r>
                        <a:rPr lang="en-US" sz="1200" kern="100" spc="5" dirty="0">
                          <a:effectLst/>
                          <a:latin typeface="Times New Roman"/>
                          <a:ea typeface="標楷體"/>
                          <a:cs typeface="Calibri"/>
                        </a:rPr>
                        <a:t> 78</a:t>
                      </a:r>
                      <a:r>
                        <a:rPr lang="zh-TW" sz="1200" kern="100" spc="5" dirty="0">
                          <a:effectLst/>
                          <a:latin typeface="Times New Roman"/>
                          <a:ea typeface="標楷體"/>
                          <a:cs typeface="Calibri"/>
                        </a:rPr>
                        <a:t>分／</a:t>
                      </a:r>
                      <a:r>
                        <a:rPr lang="en-US" sz="1200" kern="100" spc="5" dirty="0">
                          <a:effectLst/>
                          <a:latin typeface="Times New Roman"/>
                          <a:ea typeface="標楷體"/>
                          <a:cs typeface="Calibri"/>
                        </a:rPr>
                        <a:t>IELTS 6.0 </a:t>
                      </a:r>
                      <a:r>
                        <a:rPr lang="zh-TW" sz="1200" kern="100" spc="5" dirty="0">
                          <a:effectLst/>
                          <a:latin typeface="Times New Roman"/>
                          <a:ea typeface="標楷體"/>
                          <a:cs typeface="Calibri"/>
                        </a:rPr>
                        <a:t>分，</a:t>
                      </a:r>
                      <a:r>
                        <a:rPr lang="en-US" sz="1200" kern="100" spc="5" dirty="0">
                          <a:effectLst/>
                          <a:latin typeface="Times New Roman"/>
                          <a:ea typeface="標楷體"/>
                          <a:cs typeface="Calibri"/>
                        </a:rPr>
                        <a:t>TOEIC</a:t>
                      </a:r>
                      <a:r>
                        <a:rPr lang="zh-TW" sz="1200" kern="100" spc="5" dirty="0">
                          <a:effectLst/>
                          <a:latin typeface="Times New Roman"/>
                          <a:ea typeface="標楷體"/>
                          <a:cs typeface="Calibri"/>
                        </a:rPr>
                        <a:t>需附口說及寫作英文成績。</a:t>
                      </a:r>
                      <a:endParaRPr lang="zh-TW" sz="1100" kern="100" dirty="0">
                        <a:effectLst/>
                        <a:latin typeface="Times New Roman"/>
                        <a:ea typeface="新細明體"/>
                        <a:cs typeface="Calibri"/>
                      </a:endParaRPr>
                    </a:p>
                    <a:p>
                      <a:pPr marL="342900" lvl="0" indent="-342900" algn="l">
                        <a:lnSpc>
                          <a:spcPts val="1800"/>
                        </a:lnSpc>
                        <a:spcBef>
                          <a:spcPts val="35"/>
                        </a:spcBef>
                        <a:spcAft>
                          <a:spcPts val="0"/>
                        </a:spcAft>
                        <a:buFont typeface="標楷體"/>
                        <a:buAutoNum type="arabicPeriod"/>
                      </a:pPr>
                      <a:r>
                        <a:rPr lang="zh-TW" sz="1200" kern="100" spc="5" dirty="0">
                          <a:effectLst/>
                          <a:latin typeface="Times New Roman"/>
                          <a:ea typeface="標楷體"/>
                          <a:cs typeface="Calibri"/>
                        </a:rPr>
                        <a:t>該校不接受美國籍學生申請。</a:t>
                      </a:r>
                      <a:endParaRPr lang="zh-TW" sz="1100" kern="100" dirty="0">
                        <a:effectLst/>
                        <a:latin typeface="Times New Roman"/>
                        <a:ea typeface="新細明體"/>
                        <a:cs typeface="Calibri"/>
                      </a:endParaRPr>
                    </a:p>
                  </a:txBody>
                  <a:tcPr marL="68580" marR="68580" marT="0" marB="0"/>
                </a:tc>
              </a:tr>
            </a:tbl>
          </a:graphicData>
        </a:graphic>
      </p:graphicFrame>
      <p:pic>
        <p:nvPicPr>
          <p:cNvPr id="5" name="圖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19" y="5229200"/>
            <a:ext cx="2590379" cy="1292343"/>
          </a:xfrm>
          <a:prstGeom prst="rect">
            <a:avLst/>
          </a:prstGeom>
        </p:spPr>
      </p:pic>
    </p:spTree>
    <p:extLst>
      <p:ext uri="{BB962C8B-B14F-4D97-AF65-F5344CB8AC3E}">
        <p14:creationId xmlns:p14="http://schemas.microsoft.com/office/powerpoint/2010/main" val="36775195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27584" y="908720"/>
            <a:ext cx="7488831" cy="1296144"/>
          </a:xfrm>
        </p:spPr>
        <p:txBody>
          <a:bodyPr vert="horz" lIns="91440" tIns="45720" rIns="91440" bIns="45720" rtlCol="0" anchor="b">
            <a:noAutofit/>
          </a:bodyPr>
          <a:lstStyle/>
          <a:p>
            <a:r>
              <a:rPr lang="zh-TW" altLang="en-US" sz="3600" b="1" dirty="0">
                <a:latin typeface="+mn-ea"/>
                <a:ea typeface="+mn-ea"/>
              </a:rPr>
              <a:t>賽吉納谷州立大學</a:t>
            </a:r>
            <a:br>
              <a:rPr lang="zh-TW" altLang="en-US" sz="3600" b="1" dirty="0">
                <a:latin typeface="+mn-ea"/>
                <a:ea typeface="+mn-ea"/>
              </a:rPr>
            </a:br>
            <a:r>
              <a:rPr lang="en-US" altLang="zh-TW" sz="3600" b="1" dirty="0">
                <a:latin typeface="+mn-ea"/>
                <a:ea typeface="+mn-ea"/>
              </a:rPr>
              <a:t>Saginaw Valley State University</a:t>
            </a:r>
          </a:p>
        </p:txBody>
      </p:sp>
      <p:sp>
        <p:nvSpPr>
          <p:cNvPr id="3" name="內容版面配置區 2"/>
          <p:cNvSpPr>
            <a:spLocks noGrp="1"/>
          </p:cNvSpPr>
          <p:nvPr>
            <p:ph idx="1"/>
          </p:nvPr>
        </p:nvSpPr>
        <p:spPr>
          <a:xfrm>
            <a:off x="1403648" y="2492896"/>
            <a:ext cx="6196405" cy="661671"/>
          </a:xfrm>
        </p:spPr>
        <p:txBody>
          <a:bodyPr/>
          <a:lstStyle/>
          <a:p>
            <a:r>
              <a:rPr lang="en-US" altLang="zh-TW" dirty="0" smtClean="0"/>
              <a:t>Web: </a:t>
            </a:r>
            <a:r>
              <a:rPr lang="en-US" altLang="zh-TW" dirty="0">
                <a:hlinkClick r:id="rId2"/>
              </a:rPr>
              <a:t>https://www.svsu.edu/</a:t>
            </a:r>
            <a:endParaRPr lang="zh-TW" altLang="en-US" dirty="0"/>
          </a:p>
        </p:txBody>
      </p:sp>
      <p:graphicFrame>
        <p:nvGraphicFramePr>
          <p:cNvPr id="5" name="表格 4"/>
          <p:cNvGraphicFramePr>
            <a:graphicFrameLocks noGrp="1"/>
          </p:cNvGraphicFramePr>
          <p:nvPr>
            <p:extLst>
              <p:ext uri="{D42A27DB-BD31-4B8C-83A1-F6EECF244321}">
                <p14:modId xmlns:p14="http://schemas.microsoft.com/office/powerpoint/2010/main" val="2043098272"/>
              </p:ext>
            </p:extLst>
          </p:nvPr>
        </p:nvGraphicFramePr>
        <p:xfrm>
          <a:off x="971600" y="3212976"/>
          <a:ext cx="7158974" cy="1845613"/>
        </p:xfrm>
        <a:graphic>
          <a:graphicData uri="http://schemas.openxmlformats.org/drawingml/2006/table">
            <a:tbl>
              <a:tblPr firstRow="1" firstCol="1" bandRow="1">
                <a:tableStyleId>{93296810-A885-4BE3-A3E7-6D5BEEA58F35}</a:tableStyleId>
              </a:tblPr>
              <a:tblGrid>
                <a:gridCol w="1756199"/>
                <a:gridCol w="570484"/>
                <a:gridCol w="905970"/>
                <a:gridCol w="799795"/>
                <a:gridCol w="3126526"/>
              </a:tblGrid>
              <a:tr h="548355">
                <a:tc>
                  <a:txBody>
                    <a:bodyPr/>
                    <a:lstStyle/>
                    <a:p>
                      <a:pPr algn="ctr">
                        <a:lnSpc>
                          <a:spcPts val="1800"/>
                        </a:lnSpc>
                        <a:spcBef>
                          <a:spcPts val="35"/>
                        </a:spcBef>
                        <a:spcAft>
                          <a:spcPts val="0"/>
                        </a:spcAft>
                      </a:pPr>
                      <a:r>
                        <a:rPr lang="zh-TW" sz="1600" kern="100" spc="5" dirty="0">
                          <a:effectLst/>
                        </a:rPr>
                        <a:t>學校</a:t>
                      </a:r>
                      <a:endParaRPr lang="zh-TW" sz="1200" kern="100" dirty="0">
                        <a:effectLst/>
                        <a:latin typeface="Calibri"/>
                        <a:ea typeface="新細明體"/>
                        <a:cs typeface="Times New Roman"/>
                      </a:endParaRPr>
                    </a:p>
                  </a:txBody>
                  <a:tcPr marL="61443" marR="61443" marT="0" marB="0" anchor="ctr"/>
                </a:tc>
                <a:tc>
                  <a:txBody>
                    <a:bodyPr/>
                    <a:lstStyle/>
                    <a:p>
                      <a:pPr algn="ctr">
                        <a:lnSpc>
                          <a:spcPts val="1800"/>
                        </a:lnSpc>
                        <a:spcBef>
                          <a:spcPts val="35"/>
                        </a:spcBef>
                        <a:spcAft>
                          <a:spcPts val="0"/>
                        </a:spcAft>
                      </a:pPr>
                      <a:r>
                        <a:rPr lang="zh-TW" sz="1600" kern="100" spc="5" dirty="0">
                          <a:effectLst/>
                        </a:rPr>
                        <a:t>名額</a:t>
                      </a:r>
                      <a:endParaRPr lang="zh-TW" sz="1200" kern="100" dirty="0">
                        <a:effectLst/>
                        <a:latin typeface="Calibri"/>
                        <a:ea typeface="新細明體"/>
                        <a:cs typeface="Times New Roman"/>
                      </a:endParaRPr>
                    </a:p>
                  </a:txBody>
                  <a:tcPr marL="61443" marR="61443" marT="0" marB="0" anchor="ctr"/>
                </a:tc>
                <a:tc>
                  <a:txBody>
                    <a:bodyPr/>
                    <a:lstStyle/>
                    <a:p>
                      <a:pPr algn="ctr">
                        <a:lnSpc>
                          <a:spcPts val="1800"/>
                        </a:lnSpc>
                        <a:spcBef>
                          <a:spcPts val="35"/>
                        </a:spcBef>
                        <a:spcAft>
                          <a:spcPts val="0"/>
                        </a:spcAft>
                      </a:pPr>
                      <a:r>
                        <a:rPr lang="zh-TW" sz="1600" kern="100" spc="5" dirty="0">
                          <a:effectLst/>
                        </a:rPr>
                        <a:t>費用</a:t>
                      </a:r>
                      <a:endParaRPr lang="zh-TW" sz="1200" kern="100" dirty="0">
                        <a:effectLst/>
                        <a:latin typeface="Calibri"/>
                        <a:ea typeface="新細明體"/>
                        <a:cs typeface="Times New Roman"/>
                      </a:endParaRPr>
                    </a:p>
                  </a:txBody>
                  <a:tcPr marL="61443" marR="61443" marT="0" marB="0" anchor="ctr"/>
                </a:tc>
                <a:tc>
                  <a:txBody>
                    <a:bodyPr/>
                    <a:lstStyle/>
                    <a:p>
                      <a:pPr algn="ctr">
                        <a:lnSpc>
                          <a:spcPts val="1800"/>
                        </a:lnSpc>
                        <a:spcBef>
                          <a:spcPts val="35"/>
                        </a:spcBef>
                        <a:spcAft>
                          <a:spcPts val="0"/>
                        </a:spcAft>
                      </a:pPr>
                      <a:r>
                        <a:rPr lang="zh-TW" sz="1200" kern="100" spc="5" dirty="0">
                          <a:effectLst/>
                        </a:rPr>
                        <a:t>申請條件</a:t>
                      </a:r>
                      <a:endParaRPr lang="zh-TW" sz="1200" kern="100" dirty="0">
                        <a:effectLst/>
                        <a:latin typeface="Calibri"/>
                        <a:ea typeface="新細明體"/>
                        <a:cs typeface="Times New Roman"/>
                      </a:endParaRPr>
                    </a:p>
                  </a:txBody>
                  <a:tcPr marL="61443" marR="61443" marT="0" marB="0" anchor="ctr"/>
                </a:tc>
                <a:tc>
                  <a:txBody>
                    <a:bodyPr/>
                    <a:lstStyle/>
                    <a:p>
                      <a:pPr algn="ctr">
                        <a:lnSpc>
                          <a:spcPts val="1800"/>
                        </a:lnSpc>
                        <a:spcBef>
                          <a:spcPts val="35"/>
                        </a:spcBef>
                        <a:spcAft>
                          <a:spcPts val="0"/>
                        </a:spcAft>
                      </a:pPr>
                      <a:r>
                        <a:rPr lang="zh-TW" sz="1600" kern="100" spc="5" dirty="0">
                          <a:effectLst/>
                        </a:rPr>
                        <a:t>備註</a:t>
                      </a:r>
                      <a:endParaRPr lang="zh-TW" sz="1200" kern="100" dirty="0">
                        <a:effectLst/>
                        <a:latin typeface="Calibri"/>
                        <a:ea typeface="新細明體"/>
                        <a:cs typeface="Times New Roman"/>
                      </a:endParaRPr>
                    </a:p>
                  </a:txBody>
                  <a:tcPr marL="61443" marR="61443" marT="0" marB="0" anchor="ctr"/>
                </a:tc>
              </a:tr>
              <a:tr h="1297258">
                <a:tc>
                  <a:txBody>
                    <a:bodyPr/>
                    <a:lstStyle/>
                    <a:p>
                      <a:pPr algn="ctr">
                        <a:lnSpc>
                          <a:spcPts val="1800"/>
                        </a:lnSpc>
                        <a:spcBef>
                          <a:spcPts val="35"/>
                        </a:spcBef>
                        <a:spcAft>
                          <a:spcPts val="0"/>
                        </a:spcAft>
                      </a:pPr>
                      <a:r>
                        <a:rPr lang="en-US" sz="1100" u="sng" kern="100">
                          <a:solidFill>
                            <a:srgbClr val="0000FF"/>
                          </a:solidFill>
                          <a:effectLst/>
                          <a:latin typeface="標楷體"/>
                          <a:ea typeface="新細明體"/>
                          <a:cs typeface="Times New Roman"/>
                          <a:hlinkClick r:id="rId3"/>
                        </a:rPr>
                        <a:t>賽吉納谷州立大學</a:t>
                      </a:r>
                      <a:endParaRPr lang="zh-TW" sz="1100" kern="100">
                        <a:effectLst/>
                        <a:latin typeface="Calibri"/>
                        <a:ea typeface="新細明體"/>
                        <a:cs typeface="Times New Roman"/>
                      </a:endParaRPr>
                    </a:p>
                    <a:p>
                      <a:pPr algn="ctr">
                        <a:lnSpc>
                          <a:spcPts val="1800"/>
                        </a:lnSpc>
                        <a:spcBef>
                          <a:spcPts val="35"/>
                        </a:spcBef>
                        <a:spcAft>
                          <a:spcPts val="0"/>
                        </a:spcAft>
                      </a:pPr>
                      <a:r>
                        <a:rPr lang="en-US" sz="1100" u="sng" kern="100">
                          <a:solidFill>
                            <a:srgbClr val="0000FF"/>
                          </a:solidFill>
                          <a:effectLst/>
                          <a:latin typeface="Times New Roman"/>
                          <a:ea typeface="標楷體"/>
                          <a:cs typeface="Times New Roman"/>
                          <a:hlinkClick r:id="rId3"/>
                        </a:rPr>
                        <a:t>Saginaw Valley State University</a:t>
                      </a:r>
                      <a:endParaRPr lang="zh-TW" sz="1100" kern="100">
                        <a:effectLst/>
                        <a:latin typeface="Calibri"/>
                        <a:ea typeface="新細明體"/>
                        <a:cs typeface="Times New Roman"/>
                      </a:endParaRPr>
                    </a:p>
                  </a:txBody>
                  <a:tcPr marL="68580" marR="68580" marT="0" marB="0" anchor="ctr"/>
                </a:tc>
                <a:tc>
                  <a:txBody>
                    <a:bodyPr/>
                    <a:lstStyle/>
                    <a:p>
                      <a:pPr algn="ctr">
                        <a:lnSpc>
                          <a:spcPts val="1800"/>
                        </a:lnSpc>
                        <a:spcBef>
                          <a:spcPts val="35"/>
                        </a:spcBef>
                        <a:spcAft>
                          <a:spcPts val="0"/>
                        </a:spcAft>
                      </a:pPr>
                      <a:r>
                        <a:rPr lang="en-US" sz="1200" kern="100" spc="5">
                          <a:effectLst/>
                          <a:latin typeface="Times New Roman"/>
                          <a:ea typeface="標楷體"/>
                          <a:cs typeface="Calibri"/>
                        </a:rPr>
                        <a:t>2</a:t>
                      </a:r>
                      <a:endParaRPr lang="zh-TW" sz="1100" kern="100">
                        <a:effectLst/>
                        <a:latin typeface="Calibri"/>
                        <a:ea typeface="新細明體"/>
                        <a:cs typeface="Times New Roman"/>
                      </a:endParaRPr>
                    </a:p>
                  </a:txBody>
                  <a:tcPr marL="68580" marR="68580" marT="0" marB="0" anchor="ctr"/>
                </a:tc>
                <a:tc>
                  <a:txBody>
                    <a:bodyPr/>
                    <a:lstStyle/>
                    <a:p>
                      <a:pPr algn="l">
                        <a:lnSpc>
                          <a:spcPts val="1800"/>
                        </a:lnSpc>
                        <a:spcBef>
                          <a:spcPts val="35"/>
                        </a:spcBef>
                        <a:spcAft>
                          <a:spcPts val="0"/>
                        </a:spcAft>
                      </a:pPr>
                      <a:r>
                        <a:rPr lang="en-US" sz="1200" kern="100" spc="5">
                          <a:effectLst/>
                          <a:latin typeface="Times New Roman"/>
                          <a:ea typeface="標楷體"/>
                          <a:cs typeface="Times New Roman"/>
                        </a:rPr>
                        <a:t>1. </a:t>
                      </a:r>
                      <a:r>
                        <a:rPr lang="zh-TW" sz="1200" kern="100" spc="5">
                          <a:effectLst/>
                          <a:latin typeface="Times New Roman"/>
                          <a:ea typeface="標楷體"/>
                          <a:cs typeface="Times New Roman"/>
                        </a:rPr>
                        <a:t>免學費</a:t>
                      </a:r>
                      <a:endParaRPr lang="zh-TW" sz="1100" kern="100">
                        <a:effectLst/>
                        <a:latin typeface="Calibri"/>
                        <a:ea typeface="新細明體"/>
                        <a:cs typeface="Times New Roman"/>
                      </a:endParaRPr>
                    </a:p>
                    <a:p>
                      <a:pPr algn="l">
                        <a:lnSpc>
                          <a:spcPts val="1800"/>
                        </a:lnSpc>
                        <a:spcBef>
                          <a:spcPts val="35"/>
                        </a:spcBef>
                        <a:spcAft>
                          <a:spcPts val="0"/>
                        </a:spcAft>
                      </a:pPr>
                      <a:r>
                        <a:rPr lang="en-US" sz="1200" kern="100" spc="5">
                          <a:effectLst/>
                          <a:latin typeface="Times New Roman"/>
                          <a:ea typeface="標楷體"/>
                          <a:cs typeface="Times New Roman"/>
                        </a:rPr>
                        <a:t>2. </a:t>
                      </a:r>
                      <a:r>
                        <a:rPr lang="zh-TW" sz="1200" kern="100" spc="5">
                          <a:effectLst/>
                          <a:latin typeface="Times New Roman"/>
                          <a:ea typeface="標楷體"/>
                          <a:cs typeface="Times New Roman"/>
                        </a:rPr>
                        <a:t>免住宿費</a:t>
                      </a:r>
                      <a:endParaRPr lang="zh-TW" sz="1100" kern="100">
                        <a:effectLst/>
                        <a:latin typeface="Calibri"/>
                        <a:ea typeface="新細明體"/>
                        <a:cs typeface="Times New Roman"/>
                      </a:endParaRPr>
                    </a:p>
                    <a:p>
                      <a:pPr algn="l">
                        <a:lnSpc>
                          <a:spcPts val="1800"/>
                        </a:lnSpc>
                        <a:spcBef>
                          <a:spcPts val="35"/>
                        </a:spcBef>
                        <a:spcAft>
                          <a:spcPts val="1000"/>
                        </a:spcAft>
                      </a:pPr>
                      <a:r>
                        <a:rPr lang="en-US" sz="1200" kern="100" spc="5">
                          <a:effectLst/>
                          <a:latin typeface="Times New Roman"/>
                          <a:ea typeface="標楷體"/>
                          <a:cs typeface="Times New Roman"/>
                        </a:rPr>
                        <a:t>3. </a:t>
                      </a:r>
                      <a:r>
                        <a:rPr lang="zh-TW" sz="1200" kern="100" spc="5">
                          <a:effectLst/>
                          <a:latin typeface="Times New Roman"/>
                          <a:ea typeface="標楷體"/>
                          <a:cs typeface="Times New Roman"/>
                        </a:rPr>
                        <a:t>其他費用自理</a:t>
                      </a:r>
                      <a:endParaRPr lang="zh-TW" sz="1100" kern="100">
                        <a:effectLst/>
                        <a:latin typeface="Calibri"/>
                        <a:ea typeface="新細明體"/>
                        <a:cs typeface="Times New Roman"/>
                      </a:endParaRPr>
                    </a:p>
                  </a:txBody>
                  <a:tcPr marL="68580" marR="68580" marT="0" marB="0" anchor="ctr"/>
                </a:tc>
                <a:tc>
                  <a:txBody>
                    <a:bodyPr/>
                    <a:lstStyle/>
                    <a:p>
                      <a:pPr algn="ctr">
                        <a:lnSpc>
                          <a:spcPts val="1800"/>
                        </a:lnSpc>
                        <a:spcBef>
                          <a:spcPts val="35"/>
                        </a:spcBef>
                        <a:spcAft>
                          <a:spcPts val="0"/>
                        </a:spcAft>
                      </a:pPr>
                      <a:r>
                        <a:rPr lang="zh-TW" sz="1200" kern="100" spc="5">
                          <a:effectLst/>
                          <a:latin typeface="Times New Roman"/>
                          <a:ea typeface="標楷體"/>
                          <a:cs typeface="Times New Roman"/>
                        </a:rPr>
                        <a:t>學士班</a:t>
                      </a:r>
                      <a:endParaRPr lang="zh-TW" sz="1100" kern="100">
                        <a:effectLst/>
                        <a:latin typeface="Calibri"/>
                        <a:ea typeface="新細明體"/>
                        <a:cs typeface="Times New Roman"/>
                      </a:endParaRPr>
                    </a:p>
                    <a:p>
                      <a:pPr algn="ctr">
                        <a:lnSpc>
                          <a:spcPts val="1800"/>
                        </a:lnSpc>
                        <a:spcBef>
                          <a:spcPts val="35"/>
                        </a:spcBef>
                        <a:spcAft>
                          <a:spcPts val="0"/>
                        </a:spcAft>
                      </a:pPr>
                      <a:r>
                        <a:rPr lang="en-US" sz="1200" kern="100" spc="5">
                          <a:effectLst/>
                          <a:latin typeface="Times New Roman"/>
                          <a:ea typeface="標楷體"/>
                          <a:cs typeface="Times New Roman"/>
                        </a:rPr>
                        <a:t>1~4</a:t>
                      </a:r>
                      <a:r>
                        <a:rPr lang="zh-TW" sz="1200" kern="100" spc="5">
                          <a:effectLst/>
                          <a:latin typeface="Times New Roman"/>
                          <a:ea typeface="標楷體"/>
                          <a:cs typeface="Times New Roman"/>
                        </a:rPr>
                        <a:t>年級</a:t>
                      </a:r>
                      <a:endParaRPr lang="zh-TW" sz="1100" kern="100">
                        <a:effectLst/>
                        <a:latin typeface="Calibri"/>
                        <a:ea typeface="新細明體"/>
                        <a:cs typeface="Times New Roman"/>
                      </a:endParaRPr>
                    </a:p>
                  </a:txBody>
                  <a:tcPr marL="68580" marR="68580" marT="0" marB="0" anchor="ctr"/>
                </a:tc>
                <a:tc>
                  <a:txBody>
                    <a:bodyPr/>
                    <a:lstStyle/>
                    <a:p>
                      <a:pPr algn="l">
                        <a:lnSpc>
                          <a:spcPts val="1800"/>
                        </a:lnSpc>
                        <a:spcBef>
                          <a:spcPts val="35"/>
                        </a:spcBef>
                        <a:spcAft>
                          <a:spcPts val="0"/>
                        </a:spcAft>
                      </a:pPr>
                      <a:r>
                        <a:rPr lang="en-US" sz="1200" kern="100" spc="5" dirty="0">
                          <a:effectLst/>
                          <a:latin typeface="Times New Roman"/>
                          <a:ea typeface="標楷體"/>
                          <a:cs typeface="Calibri"/>
                        </a:rPr>
                        <a:t>1. </a:t>
                      </a:r>
                      <a:r>
                        <a:rPr lang="zh-TW" sz="1200" kern="100" spc="5" dirty="0">
                          <a:effectLst/>
                          <a:latin typeface="Times New Roman"/>
                          <a:ea typeface="標楷體"/>
                          <a:cs typeface="Calibri"/>
                        </a:rPr>
                        <a:t>交換期限：</a:t>
                      </a:r>
                      <a:r>
                        <a:rPr lang="en-US" sz="1200" kern="100" spc="5" dirty="0">
                          <a:effectLst/>
                          <a:latin typeface="Times New Roman"/>
                          <a:ea typeface="標楷體"/>
                          <a:cs typeface="Calibri"/>
                        </a:rPr>
                        <a:t>1</a:t>
                      </a:r>
                      <a:r>
                        <a:rPr lang="zh-TW" sz="1200" kern="100" spc="5" dirty="0">
                          <a:effectLst/>
                          <a:latin typeface="Times New Roman"/>
                          <a:ea typeface="標楷體"/>
                          <a:cs typeface="Calibri"/>
                        </a:rPr>
                        <a:t>學期。</a:t>
                      </a:r>
                      <a:endParaRPr lang="zh-TW" sz="1100" kern="100" dirty="0">
                        <a:effectLst/>
                        <a:latin typeface="Calibri"/>
                        <a:ea typeface="新細明體"/>
                        <a:cs typeface="Times New Roman"/>
                      </a:endParaRPr>
                    </a:p>
                    <a:p>
                      <a:pPr algn="l">
                        <a:lnSpc>
                          <a:spcPts val="1800"/>
                        </a:lnSpc>
                        <a:spcBef>
                          <a:spcPts val="35"/>
                        </a:spcBef>
                        <a:spcAft>
                          <a:spcPts val="0"/>
                        </a:spcAft>
                      </a:pPr>
                      <a:r>
                        <a:rPr lang="en-US" sz="1200" kern="100" spc="5" dirty="0">
                          <a:effectLst/>
                          <a:latin typeface="Times New Roman"/>
                          <a:ea typeface="標楷體"/>
                          <a:cs typeface="Calibri"/>
                        </a:rPr>
                        <a:t>2. GPA 2.5</a:t>
                      </a:r>
                      <a:r>
                        <a:rPr lang="zh-TW" sz="1200" kern="100" spc="5" dirty="0">
                          <a:effectLst/>
                          <a:latin typeface="Times New Roman"/>
                          <a:ea typeface="標楷體"/>
                          <a:cs typeface="Calibri"/>
                        </a:rPr>
                        <a:t>分以上。</a:t>
                      </a:r>
                      <a:endParaRPr lang="zh-TW" sz="1100" kern="100" dirty="0">
                        <a:effectLst/>
                        <a:latin typeface="Calibri"/>
                        <a:ea typeface="新細明體"/>
                        <a:cs typeface="Times New Roman"/>
                      </a:endParaRPr>
                    </a:p>
                    <a:p>
                      <a:pPr algn="l">
                        <a:lnSpc>
                          <a:spcPts val="1800"/>
                        </a:lnSpc>
                        <a:spcBef>
                          <a:spcPts val="35"/>
                        </a:spcBef>
                        <a:spcAft>
                          <a:spcPts val="0"/>
                        </a:spcAft>
                      </a:pPr>
                      <a:r>
                        <a:rPr lang="en-US" sz="1200" kern="100" spc="5" dirty="0">
                          <a:effectLst/>
                          <a:latin typeface="Times New Roman"/>
                          <a:ea typeface="標楷體"/>
                          <a:cs typeface="Calibri"/>
                        </a:rPr>
                        <a:t>3. </a:t>
                      </a:r>
                      <a:r>
                        <a:rPr lang="zh-TW" sz="1200" kern="100" spc="5" dirty="0">
                          <a:effectLst/>
                          <a:latin typeface="Times New Roman"/>
                          <a:ea typeface="標楷體"/>
                          <a:cs typeface="Calibri"/>
                        </a:rPr>
                        <a:t>托福</a:t>
                      </a:r>
                      <a:r>
                        <a:rPr lang="en-US" sz="1200" kern="100" spc="5" dirty="0">
                          <a:effectLst/>
                          <a:latin typeface="Times New Roman"/>
                          <a:ea typeface="標楷體"/>
                          <a:cs typeface="Calibri"/>
                        </a:rPr>
                        <a:t>61</a:t>
                      </a:r>
                      <a:r>
                        <a:rPr lang="zh-TW" sz="1200" kern="100" spc="5" dirty="0">
                          <a:effectLst/>
                          <a:latin typeface="Times New Roman"/>
                          <a:ea typeface="標楷體"/>
                          <a:cs typeface="Calibri"/>
                        </a:rPr>
                        <a:t>分或雅思</a:t>
                      </a:r>
                      <a:r>
                        <a:rPr lang="en-US" sz="1200" kern="100" spc="5" dirty="0">
                          <a:effectLst/>
                          <a:latin typeface="Times New Roman"/>
                          <a:ea typeface="標楷體"/>
                          <a:cs typeface="Calibri"/>
                        </a:rPr>
                        <a:t>6.5</a:t>
                      </a:r>
                      <a:r>
                        <a:rPr lang="zh-TW" sz="1200" kern="100" spc="5" dirty="0">
                          <a:effectLst/>
                          <a:latin typeface="Times New Roman"/>
                          <a:ea typeface="標楷體"/>
                          <a:cs typeface="Calibri"/>
                        </a:rPr>
                        <a:t>分以上。</a:t>
                      </a:r>
                      <a:endParaRPr lang="zh-TW" sz="1100" kern="100" dirty="0">
                        <a:effectLst/>
                        <a:latin typeface="Calibri"/>
                        <a:ea typeface="新細明體"/>
                        <a:cs typeface="Times New Roman"/>
                      </a:endParaRPr>
                    </a:p>
                  </a:txBody>
                  <a:tcPr marL="68580" marR="68580" marT="0" marB="0"/>
                </a:tc>
              </a:tr>
            </a:tbl>
          </a:graphicData>
        </a:graphic>
      </p:graphicFrame>
      <p:pic>
        <p:nvPicPr>
          <p:cNvPr id="4" name="圖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2200" y="5339394"/>
            <a:ext cx="2652401" cy="1490928"/>
          </a:xfrm>
          <a:prstGeom prst="rect">
            <a:avLst/>
          </a:prstGeom>
        </p:spPr>
      </p:pic>
    </p:spTree>
    <p:extLst>
      <p:ext uri="{BB962C8B-B14F-4D97-AF65-F5344CB8AC3E}">
        <p14:creationId xmlns:p14="http://schemas.microsoft.com/office/powerpoint/2010/main" val="41479203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15616" y="692696"/>
            <a:ext cx="6965245" cy="1202485"/>
          </a:xfrm>
        </p:spPr>
        <p:txBody>
          <a:bodyPr vert="horz" lIns="91440" tIns="45720" rIns="91440" bIns="45720" rtlCol="0" anchor="b">
            <a:noAutofit/>
          </a:bodyPr>
          <a:lstStyle/>
          <a:p>
            <a:r>
              <a:rPr lang="zh-TW" altLang="en-US" sz="3600" b="1" dirty="0">
                <a:latin typeface="+mn-ea"/>
                <a:ea typeface="+mn-ea"/>
              </a:rPr>
              <a:t>湯瑪斯巴塔大學</a:t>
            </a:r>
            <a:br>
              <a:rPr lang="zh-TW" altLang="en-US" sz="3600" b="1" dirty="0">
                <a:latin typeface="+mn-ea"/>
                <a:ea typeface="+mn-ea"/>
              </a:rPr>
            </a:br>
            <a:r>
              <a:rPr lang="en-US" altLang="zh-TW" sz="3600" b="1" dirty="0">
                <a:latin typeface="+mn-ea"/>
                <a:ea typeface="+mn-ea"/>
              </a:rPr>
              <a:t>Tomas Bata University in </a:t>
            </a:r>
            <a:r>
              <a:rPr lang="en-US" altLang="zh-TW" sz="3600" b="1" dirty="0" err="1">
                <a:latin typeface="+mn-ea"/>
                <a:ea typeface="+mn-ea"/>
              </a:rPr>
              <a:t>Zlín</a:t>
            </a:r>
            <a:endParaRPr lang="en-US" altLang="zh-TW" sz="3600" b="1" dirty="0">
              <a:latin typeface="+mn-ea"/>
              <a:ea typeface="+mn-ea"/>
            </a:endParaRPr>
          </a:p>
        </p:txBody>
      </p:sp>
      <p:sp>
        <p:nvSpPr>
          <p:cNvPr id="3" name="內容版面配置區 2"/>
          <p:cNvSpPr>
            <a:spLocks noGrp="1"/>
          </p:cNvSpPr>
          <p:nvPr>
            <p:ph idx="1"/>
          </p:nvPr>
        </p:nvSpPr>
        <p:spPr>
          <a:xfrm>
            <a:off x="1475656" y="1988840"/>
            <a:ext cx="6196405" cy="589663"/>
          </a:xfrm>
        </p:spPr>
        <p:txBody>
          <a:bodyPr vert="horz" lIns="91440" tIns="45720" rIns="91440" bIns="45720" rtlCol="0" anchor="t">
            <a:normAutofit/>
          </a:bodyPr>
          <a:lstStyle/>
          <a:p>
            <a:r>
              <a:rPr lang="en-US" altLang="zh-TW" dirty="0"/>
              <a:t>Web: </a:t>
            </a:r>
            <a:r>
              <a:rPr lang="en-US" altLang="zh-TW" dirty="0">
                <a:hlinkClick r:id="rId2"/>
              </a:rPr>
              <a:t>https://www.utb.cz/en/</a:t>
            </a:r>
            <a:endParaRPr lang="en-US" altLang="zh-TW" dirty="0"/>
          </a:p>
          <a:p>
            <a:endParaRPr lang="zh-TW" altLang="en-US" dirty="0"/>
          </a:p>
        </p:txBody>
      </p:sp>
      <p:graphicFrame>
        <p:nvGraphicFramePr>
          <p:cNvPr id="4" name="表格 3"/>
          <p:cNvGraphicFramePr>
            <a:graphicFrameLocks noGrp="1"/>
          </p:cNvGraphicFramePr>
          <p:nvPr>
            <p:extLst>
              <p:ext uri="{D42A27DB-BD31-4B8C-83A1-F6EECF244321}">
                <p14:modId xmlns:p14="http://schemas.microsoft.com/office/powerpoint/2010/main" val="2309419271"/>
              </p:ext>
            </p:extLst>
          </p:nvPr>
        </p:nvGraphicFramePr>
        <p:xfrm>
          <a:off x="971600" y="2564904"/>
          <a:ext cx="7241161" cy="3723862"/>
        </p:xfrm>
        <a:graphic>
          <a:graphicData uri="http://schemas.openxmlformats.org/drawingml/2006/table">
            <a:tbl>
              <a:tblPr firstRow="1" firstCol="1" bandRow="1">
                <a:tableStyleId>{93296810-A885-4BE3-A3E7-6D5BEEA58F35}</a:tableStyleId>
              </a:tblPr>
              <a:tblGrid>
                <a:gridCol w="1212928"/>
                <a:gridCol w="570233"/>
                <a:gridCol w="1140467"/>
                <a:gridCol w="985167"/>
                <a:gridCol w="3332366"/>
              </a:tblGrid>
              <a:tr h="541178">
                <a:tc>
                  <a:txBody>
                    <a:bodyPr/>
                    <a:lstStyle/>
                    <a:p>
                      <a:pPr algn="ctr">
                        <a:lnSpc>
                          <a:spcPts val="1800"/>
                        </a:lnSpc>
                        <a:spcBef>
                          <a:spcPts val="35"/>
                        </a:spcBef>
                        <a:spcAft>
                          <a:spcPts val="0"/>
                        </a:spcAft>
                      </a:pPr>
                      <a:r>
                        <a:rPr lang="zh-TW" sz="1600" kern="100" spc="5" dirty="0">
                          <a:effectLst/>
                        </a:rPr>
                        <a:t>學校</a:t>
                      </a:r>
                      <a:endParaRPr lang="zh-TW" sz="1200" kern="100" dirty="0">
                        <a:effectLst/>
                        <a:latin typeface="Calibri"/>
                        <a:ea typeface="新細明體"/>
                        <a:cs typeface="Times New Roman"/>
                      </a:endParaRPr>
                    </a:p>
                  </a:txBody>
                  <a:tcPr marL="61443" marR="61443" marT="0" marB="0" anchor="ctr"/>
                </a:tc>
                <a:tc>
                  <a:txBody>
                    <a:bodyPr/>
                    <a:lstStyle/>
                    <a:p>
                      <a:pPr algn="ctr">
                        <a:lnSpc>
                          <a:spcPts val="1800"/>
                        </a:lnSpc>
                        <a:spcBef>
                          <a:spcPts val="35"/>
                        </a:spcBef>
                        <a:spcAft>
                          <a:spcPts val="0"/>
                        </a:spcAft>
                      </a:pPr>
                      <a:r>
                        <a:rPr lang="zh-TW" sz="1600" kern="100" spc="5" dirty="0">
                          <a:effectLst/>
                        </a:rPr>
                        <a:t>名額</a:t>
                      </a:r>
                      <a:endParaRPr lang="zh-TW" sz="1200" kern="100" dirty="0">
                        <a:effectLst/>
                        <a:latin typeface="Calibri"/>
                        <a:ea typeface="新細明體"/>
                        <a:cs typeface="Times New Roman"/>
                      </a:endParaRPr>
                    </a:p>
                  </a:txBody>
                  <a:tcPr marL="61443" marR="61443" marT="0" marB="0" anchor="ctr"/>
                </a:tc>
                <a:tc>
                  <a:txBody>
                    <a:bodyPr/>
                    <a:lstStyle/>
                    <a:p>
                      <a:pPr algn="ctr">
                        <a:lnSpc>
                          <a:spcPts val="1800"/>
                        </a:lnSpc>
                        <a:spcBef>
                          <a:spcPts val="35"/>
                        </a:spcBef>
                        <a:spcAft>
                          <a:spcPts val="0"/>
                        </a:spcAft>
                      </a:pPr>
                      <a:r>
                        <a:rPr lang="zh-TW" sz="1600" kern="100" spc="5" dirty="0">
                          <a:effectLst/>
                        </a:rPr>
                        <a:t>費用</a:t>
                      </a:r>
                      <a:endParaRPr lang="zh-TW" sz="1200" kern="100" dirty="0">
                        <a:effectLst/>
                        <a:latin typeface="Calibri"/>
                        <a:ea typeface="新細明體"/>
                        <a:cs typeface="Times New Roman"/>
                      </a:endParaRPr>
                    </a:p>
                  </a:txBody>
                  <a:tcPr marL="61443" marR="61443" marT="0" marB="0" anchor="ctr"/>
                </a:tc>
                <a:tc>
                  <a:txBody>
                    <a:bodyPr/>
                    <a:lstStyle/>
                    <a:p>
                      <a:pPr marL="0" algn="ctr" defTabSz="914400" rtl="0" eaLnBrk="1" latinLnBrk="0" hangingPunct="1">
                        <a:lnSpc>
                          <a:spcPts val="1800"/>
                        </a:lnSpc>
                        <a:spcBef>
                          <a:spcPts val="35"/>
                        </a:spcBef>
                        <a:spcAft>
                          <a:spcPts val="0"/>
                        </a:spcAft>
                      </a:pPr>
                      <a:r>
                        <a:rPr lang="zh-TW" sz="1600" kern="100" spc="5" dirty="0">
                          <a:effectLst/>
                        </a:rPr>
                        <a:t>申請條件</a:t>
                      </a:r>
                      <a:endParaRPr lang="zh-TW" sz="1600" b="1" kern="100" spc="5" dirty="0">
                        <a:solidFill>
                          <a:schemeClr val="lt1"/>
                        </a:solidFill>
                        <a:effectLst/>
                        <a:latin typeface="+mn-lt"/>
                        <a:ea typeface="+mn-ea"/>
                        <a:cs typeface="+mn-cs"/>
                      </a:endParaRPr>
                    </a:p>
                  </a:txBody>
                  <a:tcPr marL="61443" marR="61443" marT="0" marB="0" anchor="ctr"/>
                </a:tc>
                <a:tc>
                  <a:txBody>
                    <a:bodyPr/>
                    <a:lstStyle/>
                    <a:p>
                      <a:pPr algn="ctr">
                        <a:lnSpc>
                          <a:spcPts val="1800"/>
                        </a:lnSpc>
                        <a:spcBef>
                          <a:spcPts val="35"/>
                        </a:spcBef>
                        <a:spcAft>
                          <a:spcPts val="0"/>
                        </a:spcAft>
                      </a:pPr>
                      <a:r>
                        <a:rPr lang="zh-TW" sz="1600" kern="100" spc="5" dirty="0">
                          <a:effectLst/>
                        </a:rPr>
                        <a:t>備註</a:t>
                      </a:r>
                      <a:endParaRPr lang="zh-TW" sz="1200" kern="100" dirty="0">
                        <a:effectLst/>
                        <a:latin typeface="Calibri"/>
                        <a:ea typeface="新細明體"/>
                        <a:cs typeface="Times New Roman"/>
                      </a:endParaRPr>
                    </a:p>
                  </a:txBody>
                  <a:tcPr marL="61443" marR="61443" marT="0" marB="0" anchor="ctr"/>
                </a:tc>
              </a:tr>
              <a:tr h="1691070">
                <a:tc>
                  <a:txBody>
                    <a:bodyPr/>
                    <a:lstStyle/>
                    <a:p>
                      <a:pPr algn="ctr">
                        <a:lnSpc>
                          <a:spcPts val="1800"/>
                        </a:lnSpc>
                        <a:spcBef>
                          <a:spcPts val="35"/>
                        </a:spcBef>
                        <a:spcAft>
                          <a:spcPts val="0"/>
                        </a:spcAft>
                      </a:pPr>
                      <a:r>
                        <a:rPr lang="en-US" sz="1200" u="sng" kern="100" spc="5">
                          <a:solidFill>
                            <a:srgbClr val="0000FF"/>
                          </a:solidFill>
                          <a:effectLst/>
                          <a:latin typeface="標楷體"/>
                          <a:ea typeface="新細明體"/>
                          <a:cs typeface="Calibri"/>
                          <a:hlinkClick r:id="rId3"/>
                        </a:rPr>
                        <a:t>湯瑪斯巴塔大學</a:t>
                      </a:r>
                      <a:r>
                        <a:rPr lang="en-US" sz="1200" u="sng" kern="100" spc="5">
                          <a:solidFill>
                            <a:srgbClr val="0000FF"/>
                          </a:solidFill>
                          <a:effectLst/>
                          <a:latin typeface="Times New Roman"/>
                          <a:ea typeface="標楷體"/>
                          <a:cs typeface="Calibri"/>
                          <a:hlinkClick r:id="rId3"/>
                        </a:rPr>
                        <a:t/>
                      </a:r>
                      <a:br>
                        <a:rPr lang="en-US" sz="1200" u="sng" kern="100" spc="5">
                          <a:solidFill>
                            <a:srgbClr val="0000FF"/>
                          </a:solidFill>
                          <a:effectLst/>
                          <a:latin typeface="Times New Roman"/>
                          <a:ea typeface="標楷體"/>
                          <a:cs typeface="Calibri"/>
                          <a:hlinkClick r:id="rId3"/>
                        </a:rPr>
                      </a:br>
                      <a:r>
                        <a:rPr lang="en-US" sz="1200" u="sng" kern="100" spc="5">
                          <a:solidFill>
                            <a:srgbClr val="0000FF"/>
                          </a:solidFill>
                          <a:effectLst/>
                          <a:latin typeface="Times New Roman"/>
                          <a:ea typeface="標楷體"/>
                          <a:cs typeface="Calibri"/>
                          <a:hlinkClick r:id="rId3"/>
                        </a:rPr>
                        <a:t>Tomas Bata University in Zlín</a:t>
                      </a:r>
                      <a:endParaRPr lang="zh-TW" sz="1100" kern="100">
                        <a:effectLst/>
                        <a:latin typeface="Calibri"/>
                        <a:ea typeface="新細明體"/>
                        <a:cs typeface="Times New Roman"/>
                      </a:endParaRPr>
                    </a:p>
                  </a:txBody>
                  <a:tcPr marL="68580" marR="68580" marT="0" marB="0" anchor="ctr"/>
                </a:tc>
                <a:tc>
                  <a:txBody>
                    <a:bodyPr/>
                    <a:lstStyle/>
                    <a:p>
                      <a:pPr algn="ctr">
                        <a:lnSpc>
                          <a:spcPts val="1800"/>
                        </a:lnSpc>
                        <a:spcBef>
                          <a:spcPts val="35"/>
                        </a:spcBef>
                        <a:spcAft>
                          <a:spcPts val="0"/>
                        </a:spcAft>
                      </a:pPr>
                      <a:r>
                        <a:rPr lang="en-US" sz="1200" kern="100" spc="5">
                          <a:effectLst/>
                          <a:latin typeface="Times New Roman"/>
                          <a:ea typeface="標楷體"/>
                          <a:cs typeface="Times New Roman"/>
                        </a:rPr>
                        <a:t>4</a:t>
                      </a:r>
                      <a:endParaRPr lang="zh-TW" sz="1100" kern="100">
                        <a:effectLst/>
                        <a:latin typeface="Calibri"/>
                        <a:ea typeface="新細明體"/>
                        <a:cs typeface="Times New Roman"/>
                      </a:endParaRPr>
                    </a:p>
                  </a:txBody>
                  <a:tcPr marL="68580" marR="68580" marT="0" marB="0" anchor="ctr"/>
                </a:tc>
                <a:tc>
                  <a:txBody>
                    <a:bodyPr/>
                    <a:lstStyle/>
                    <a:p>
                      <a:pPr marL="22225" algn="l">
                        <a:lnSpc>
                          <a:spcPts val="1800"/>
                        </a:lnSpc>
                        <a:spcBef>
                          <a:spcPts val="35"/>
                        </a:spcBef>
                        <a:spcAft>
                          <a:spcPts val="0"/>
                        </a:spcAft>
                      </a:pPr>
                      <a:r>
                        <a:rPr lang="en-US" sz="1200" kern="100" spc="5">
                          <a:effectLst/>
                          <a:latin typeface="Times New Roman"/>
                          <a:ea typeface="標楷體"/>
                          <a:cs typeface="Times New Roman"/>
                        </a:rPr>
                        <a:t>1. </a:t>
                      </a:r>
                      <a:r>
                        <a:rPr lang="zh-TW" sz="1200" kern="100" spc="5">
                          <a:effectLst/>
                          <a:latin typeface="Times New Roman"/>
                          <a:ea typeface="標楷體"/>
                          <a:cs typeface="Times New Roman"/>
                        </a:rPr>
                        <a:t>免學費</a:t>
                      </a:r>
                      <a:endParaRPr lang="zh-TW" sz="1100" kern="100">
                        <a:effectLst/>
                        <a:latin typeface="Calibri"/>
                        <a:ea typeface="新細明體"/>
                        <a:cs typeface="Times New Roman"/>
                      </a:endParaRPr>
                    </a:p>
                    <a:p>
                      <a:pPr marL="22225" algn="l">
                        <a:lnSpc>
                          <a:spcPts val="1800"/>
                        </a:lnSpc>
                        <a:spcBef>
                          <a:spcPts val="35"/>
                        </a:spcBef>
                        <a:spcAft>
                          <a:spcPts val="0"/>
                        </a:spcAft>
                      </a:pPr>
                      <a:r>
                        <a:rPr lang="en-US" sz="1200" kern="100" spc="5">
                          <a:effectLst/>
                          <a:latin typeface="Times New Roman"/>
                          <a:ea typeface="標楷體"/>
                          <a:cs typeface="Times New Roman"/>
                        </a:rPr>
                        <a:t>2. </a:t>
                      </a:r>
                      <a:r>
                        <a:rPr lang="zh-TW" sz="1200" kern="100" spc="5">
                          <a:effectLst/>
                          <a:latin typeface="Times New Roman"/>
                          <a:ea typeface="標楷體"/>
                          <a:cs typeface="Times New Roman"/>
                        </a:rPr>
                        <a:t>其他費用自理（住宿費約為每月</a:t>
                      </a:r>
                      <a:r>
                        <a:rPr lang="en-US" sz="1200" kern="100" spc="5">
                          <a:effectLst/>
                          <a:latin typeface="Times New Roman"/>
                          <a:ea typeface="標楷體"/>
                          <a:cs typeface="Times New Roman"/>
                        </a:rPr>
                        <a:t>130</a:t>
                      </a:r>
                      <a:r>
                        <a:rPr lang="zh-TW" sz="1200" kern="100" spc="5">
                          <a:effectLst/>
                          <a:latin typeface="Times New Roman"/>
                          <a:ea typeface="標楷體"/>
                          <a:cs typeface="Times New Roman"/>
                        </a:rPr>
                        <a:t>美金）</a:t>
                      </a:r>
                      <a:endParaRPr lang="zh-TW" sz="1100" kern="100">
                        <a:effectLst/>
                        <a:latin typeface="Calibri"/>
                        <a:ea typeface="新細明體"/>
                        <a:cs typeface="Times New Roman"/>
                      </a:endParaRPr>
                    </a:p>
                  </a:txBody>
                  <a:tcPr marL="68580" marR="68580" marT="0" marB="0" anchor="ctr"/>
                </a:tc>
                <a:tc>
                  <a:txBody>
                    <a:bodyPr/>
                    <a:lstStyle/>
                    <a:p>
                      <a:pPr algn="ctr">
                        <a:lnSpc>
                          <a:spcPts val="1800"/>
                        </a:lnSpc>
                        <a:spcBef>
                          <a:spcPts val="35"/>
                        </a:spcBef>
                        <a:spcAft>
                          <a:spcPts val="0"/>
                        </a:spcAft>
                      </a:pPr>
                      <a:r>
                        <a:rPr lang="zh-TW" sz="1200" kern="100" spc="5">
                          <a:effectLst/>
                          <a:latin typeface="Times New Roman"/>
                          <a:ea typeface="標楷體"/>
                          <a:cs typeface="Times New Roman"/>
                        </a:rPr>
                        <a:t>學士班</a:t>
                      </a:r>
                      <a:endParaRPr lang="zh-TW" sz="1100" kern="100">
                        <a:effectLst/>
                        <a:latin typeface="Calibri"/>
                        <a:ea typeface="新細明體"/>
                        <a:cs typeface="Times New Roman"/>
                      </a:endParaRPr>
                    </a:p>
                    <a:p>
                      <a:pPr algn="ctr">
                        <a:lnSpc>
                          <a:spcPts val="1800"/>
                        </a:lnSpc>
                        <a:spcBef>
                          <a:spcPts val="35"/>
                        </a:spcBef>
                        <a:spcAft>
                          <a:spcPts val="0"/>
                        </a:spcAft>
                      </a:pPr>
                      <a:r>
                        <a:rPr lang="en-US" sz="1200" kern="100" spc="5">
                          <a:effectLst/>
                          <a:latin typeface="Times New Roman"/>
                          <a:ea typeface="標楷體"/>
                          <a:cs typeface="Times New Roman"/>
                        </a:rPr>
                        <a:t>2~4</a:t>
                      </a:r>
                      <a:r>
                        <a:rPr lang="zh-TW" sz="1200" kern="100" spc="5">
                          <a:effectLst/>
                          <a:latin typeface="Times New Roman"/>
                          <a:ea typeface="標楷體"/>
                          <a:cs typeface="Times New Roman"/>
                        </a:rPr>
                        <a:t>年級碩</a:t>
                      </a:r>
                      <a:r>
                        <a:rPr lang="en-US" sz="1200" kern="100" spc="5">
                          <a:effectLst/>
                          <a:latin typeface="Times New Roman"/>
                          <a:ea typeface="標楷體"/>
                          <a:cs typeface="Times New Roman"/>
                        </a:rPr>
                        <a:t>/</a:t>
                      </a:r>
                      <a:r>
                        <a:rPr lang="zh-TW" sz="1200" kern="100" spc="5">
                          <a:effectLst/>
                          <a:latin typeface="Times New Roman"/>
                          <a:ea typeface="標楷體"/>
                          <a:cs typeface="Times New Roman"/>
                        </a:rPr>
                        <a:t>博</a:t>
                      </a:r>
                      <a:endParaRPr lang="zh-TW" sz="1100" kern="100">
                        <a:effectLst/>
                        <a:latin typeface="Calibri"/>
                        <a:ea typeface="新細明體"/>
                        <a:cs typeface="Times New Roman"/>
                      </a:endParaRPr>
                    </a:p>
                  </a:txBody>
                  <a:tcPr marL="68580" marR="68580" marT="0" marB="0" anchor="ctr"/>
                </a:tc>
                <a:tc>
                  <a:txBody>
                    <a:bodyPr/>
                    <a:lstStyle/>
                    <a:p>
                      <a:pPr marL="111760" indent="-113030" algn="l">
                        <a:lnSpc>
                          <a:spcPts val="1800"/>
                        </a:lnSpc>
                        <a:spcBef>
                          <a:spcPts val="35"/>
                        </a:spcBef>
                        <a:spcAft>
                          <a:spcPts val="0"/>
                        </a:spcAft>
                      </a:pPr>
                      <a:r>
                        <a:rPr lang="en-US" sz="1200" kern="100" spc="5" dirty="0">
                          <a:effectLst/>
                          <a:latin typeface="Times New Roman"/>
                          <a:ea typeface="標楷體"/>
                          <a:cs typeface="Times New Roman"/>
                        </a:rPr>
                        <a:t>1.</a:t>
                      </a:r>
                      <a:r>
                        <a:rPr lang="zh-TW" sz="1200" kern="100" spc="5" dirty="0">
                          <a:effectLst/>
                          <a:latin typeface="Times New Roman"/>
                          <a:ea typeface="標楷體"/>
                          <a:cs typeface="Times New Roman"/>
                        </a:rPr>
                        <a:t>交換期限：</a:t>
                      </a:r>
                      <a:r>
                        <a:rPr lang="en-US" sz="1200" kern="100" spc="5" dirty="0">
                          <a:effectLst/>
                          <a:latin typeface="Times New Roman"/>
                          <a:ea typeface="標楷體"/>
                          <a:cs typeface="Times New Roman"/>
                        </a:rPr>
                        <a:t>1</a:t>
                      </a:r>
                      <a:r>
                        <a:rPr lang="zh-TW" sz="1200" kern="100" spc="5" dirty="0">
                          <a:effectLst/>
                          <a:latin typeface="Times New Roman"/>
                          <a:ea typeface="標楷體"/>
                          <a:cs typeface="Times New Roman"/>
                        </a:rPr>
                        <a:t>學期。</a:t>
                      </a:r>
                      <a:endParaRPr lang="zh-TW" sz="1100" kern="100" dirty="0">
                        <a:effectLst/>
                        <a:latin typeface="Calibri"/>
                        <a:ea typeface="新細明體"/>
                        <a:cs typeface="Times New Roman"/>
                      </a:endParaRPr>
                    </a:p>
                    <a:p>
                      <a:pPr marL="111760" indent="-113030" algn="l">
                        <a:lnSpc>
                          <a:spcPts val="1800"/>
                        </a:lnSpc>
                        <a:spcBef>
                          <a:spcPts val="35"/>
                        </a:spcBef>
                        <a:spcAft>
                          <a:spcPts val="0"/>
                        </a:spcAft>
                      </a:pPr>
                      <a:r>
                        <a:rPr lang="en-US" sz="1200" kern="100" spc="5" dirty="0">
                          <a:effectLst/>
                          <a:latin typeface="Times New Roman"/>
                          <a:ea typeface="標楷體"/>
                          <a:cs typeface="Times New Roman"/>
                        </a:rPr>
                        <a:t>2.</a:t>
                      </a:r>
                      <a:r>
                        <a:rPr lang="zh-TW" sz="1200" kern="100" spc="5" dirty="0">
                          <a:effectLst/>
                          <a:latin typeface="Times New Roman"/>
                          <a:ea typeface="標楷體"/>
                          <a:cs typeface="Times New Roman"/>
                        </a:rPr>
                        <a:t>學士班僅限大二至大四學生申請。博士生須先與該校討論研究主題，待該校同意後始得申請。</a:t>
                      </a:r>
                      <a:endParaRPr lang="zh-TW" sz="1100" kern="100" dirty="0">
                        <a:effectLst/>
                        <a:latin typeface="Calibri"/>
                        <a:ea typeface="新細明體"/>
                        <a:cs typeface="Times New Roman"/>
                      </a:endParaRPr>
                    </a:p>
                    <a:p>
                      <a:pPr marL="111760" indent="-113030" algn="l">
                        <a:lnSpc>
                          <a:spcPts val="1800"/>
                        </a:lnSpc>
                        <a:spcBef>
                          <a:spcPts val="35"/>
                        </a:spcBef>
                        <a:spcAft>
                          <a:spcPts val="0"/>
                        </a:spcAft>
                      </a:pPr>
                      <a:r>
                        <a:rPr lang="en-US" sz="1200" kern="100" spc="5" dirty="0">
                          <a:effectLst/>
                          <a:latin typeface="Times New Roman"/>
                          <a:ea typeface="標楷體"/>
                          <a:cs typeface="Times New Roman"/>
                        </a:rPr>
                        <a:t>3.</a:t>
                      </a:r>
                      <a:r>
                        <a:rPr lang="zh-TW" sz="1200" kern="100" spc="5" dirty="0">
                          <a:effectLst/>
                          <a:latin typeface="Times New Roman"/>
                          <a:ea typeface="標楷體"/>
                          <a:cs typeface="Times New Roman"/>
                        </a:rPr>
                        <a:t>延畢生不得申請。</a:t>
                      </a:r>
                      <a:endParaRPr lang="zh-TW" sz="1100" kern="100" dirty="0">
                        <a:effectLst/>
                        <a:latin typeface="Calibri"/>
                        <a:ea typeface="新細明體"/>
                        <a:cs typeface="Times New Roman"/>
                      </a:endParaRPr>
                    </a:p>
                    <a:p>
                      <a:pPr marL="111760" indent="-113030" algn="l">
                        <a:lnSpc>
                          <a:spcPts val="1800"/>
                        </a:lnSpc>
                        <a:spcBef>
                          <a:spcPts val="35"/>
                        </a:spcBef>
                        <a:spcAft>
                          <a:spcPts val="0"/>
                        </a:spcAft>
                      </a:pPr>
                      <a:r>
                        <a:rPr lang="en-US" sz="1200" kern="100" spc="5" dirty="0">
                          <a:effectLst/>
                          <a:latin typeface="Times New Roman"/>
                          <a:ea typeface="標楷體"/>
                          <a:cs typeface="Times New Roman"/>
                        </a:rPr>
                        <a:t>4.</a:t>
                      </a:r>
                      <a:r>
                        <a:rPr lang="zh-TW" sz="1200" kern="100" spc="5" dirty="0">
                          <a:effectLst/>
                          <a:latin typeface="Times New Roman"/>
                          <a:ea typeface="標楷體"/>
                          <a:cs typeface="Times New Roman"/>
                        </a:rPr>
                        <a:t>申請者需具有</a:t>
                      </a:r>
                      <a:r>
                        <a:rPr lang="en-US" sz="1200" kern="100" spc="5" dirty="0">
                          <a:effectLst/>
                          <a:latin typeface="Times New Roman"/>
                          <a:ea typeface="標楷體"/>
                          <a:cs typeface="Times New Roman"/>
                        </a:rPr>
                        <a:t>B1</a:t>
                      </a:r>
                      <a:r>
                        <a:rPr lang="zh-TW" sz="1200" kern="100" spc="5" dirty="0">
                          <a:effectLst/>
                          <a:latin typeface="Times New Roman"/>
                          <a:ea typeface="標楷體"/>
                          <a:cs typeface="Times New Roman"/>
                        </a:rPr>
                        <a:t>以上英語程度，建議具有</a:t>
                      </a:r>
                      <a:r>
                        <a:rPr lang="en-US" sz="1200" kern="100" spc="5" dirty="0">
                          <a:effectLst/>
                          <a:latin typeface="Times New Roman"/>
                          <a:ea typeface="標楷體"/>
                          <a:cs typeface="Times New Roman"/>
                        </a:rPr>
                        <a:t>B2</a:t>
                      </a:r>
                      <a:r>
                        <a:rPr lang="zh-TW" sz="1200" kern="100" spc="5" dirty="0">
                          <a:effectLst/>
                          <a:latin typeface="Times New Roman"/>
                          <a:ea typeface="標楷體"/>
                          <a:cs typeface="Times New Roman"/>
                        </a:rPr>
                        <a:t>以上為佳。</a:t>
                      </a:r>
                      <a:endParaRPr lang="zh-TW" sz="1100" kern="100" dirty="0">
                        <a:effectLst/>
                        <a:latin typeface="Calibri"/>
                        <a:ea typeface="新細明體"/>
                        <a:cs typeface="Times New Roman"/>
                      </a:endParaRPr>
                    </a:p>
                    <a:p>
                      <a:pPr marL="111760" indent="-113030" algn="l">
                        <a:lnSpc>
                          <a:spcPts val="1800"/>
                        </a:lnSpc>
                        <a:spcBef>
                          <a:spcPts val="35"/>
                        </a:spcBef>
                        <a:spcAft>
                          <a:spcPts val="0"/>
                        </a:spcAft>
                      </a:pPr>
                      <a:r>
                        <a:rPr lang="en-US" sz="1200" kern="100" spc="5" dirty="0">
                          <a:effectLst/>
                          <a:latin typeface="Times New Roman"/>
                          <a:ea typeface="標楷體"/>
                          <a:cs typeface="Times New Roman"/>
                        </a:rPr>
                        <a:t>5.</a:t>
                      </a:r>
                      <a:r>
                        <a:rPr lang="zh-TW" sz="1200" kern="100" spc="5" dirty="0">
                          <a:effectLst/>
                          <a:latin typeface="Times New Roman"/>
                          <a:ea typeface="標楷體"/>
                          <a:cs typeface="Times New Roman"/>
                        </a:rPr>
                        <a:t>限選修該校</a:t>
                      </a:r>
                      <a:r>
                        <a:rPr lang="en-US" sz="1200" kern="100" spc="5" dirty="0">
                          <a:effectLst/>
                          <a:latin typeface="Times New Roman"/>
                          <a:ea typeface="標楷體"/>
                          <a:cs typeface="Times New Roman"/>
                        </a:rPr>
                        <a:t>Economics and Management, Multimedia Communications, English Language, Applied Informatics, Technology</a:t>
                      </a:r>
                      <a:r>
                        <a:rPr lang="zh-TW" sz="1200" kern="100" spc="5" dirty="0">
                          <a:effectLst/>
                          <a:latin typeface="Times New Roman"/>
                          <a:ea typeface="標楷體"/>
                          <a:cs typeface="Times New Roman"/>
                        </a:rPr>
                        <a:t>學院之課程。</a:t>
                      </a:r>
                      <a:endParaRPr lang="zh-TW" sz="1100" kern="100" dirty="0">
                        <a:effectLst/>
                        <a:latin typeface="Calibri"/>
                        <a:ea typeface="新細明體"/>
                        <a:cs typeface="Times New Roman"/>
                      </a:endParaRPr>
                    </a:p>
                    <a:p>
                      <a:pPr marL="111760" indent="-113030" algn="l">
                        <a:lnSpc>
                          <a:spcPts val="1800"/>
                        </a:lnSpc>
                        <a:spcBef>
                          <a:spcPts val="35"/>
                        </a:spcBef>
                        <a:spcAft>
                          <a:spcPts val="0"/>
                        </a:spcAft>
                      </a:pPr>
                      <a:r>
                        <a:rPr lang="en-US" sz="1200" kern="100" spc="5" dirty="0">
                          <a:effectLst/>
                          <a:latin typeface="Times New Roman"/>
                          <a:ea typeface="標楷體"/>
                          <a:cs typeface="Times New Roman"/>
                        </a:rPr>
                        <a:t>6.</a:t>
                      </a:r>
                      <a:r>
                        <a:rPr lang="zh-TW" sz="1200" kern="100" spc="5" dirty="0">
                          <a:effectLst/>
                          <a:latin typeface="Times New Roman"/>
                          <a:ea typeface="標楷體"/>
                          <a:cs typeface="Times New Roman"/>
                        </a:rPr>
                        <a:t>若欲申請該校</a:t>
                      </a:r>
                      <a:r>
                        <a:rPr lang="en-US" sz="1200" kern="100" spc="5" dirty="0">
                          <a:effectLst/>
                          <a:latin typeface="Times New Roman"/>
                          <a:ea typeface="標楷體"/>
                          <a:cs typeface="Times New Roman"/>
                        </a:rPr>
                        <a:t>Multimedia Communications</a:t>
                      </a:r>
                      <a:r>
                        <a:rPr lang="zh-TW" sz="1200" kern="100" spc="5" dirty="0">
                          <a:effectLst/>
                          <a:latin typeface="Times New Roman"/>
                          <a:ea typeface="標楷體"/>
                          <a:cs typeface="Times New Roman"/>
                        </a:rPr>
                        <a:t>學院，錄取者需繳交「個人作品集」。作品集可提供任何相關個人製作之影像、照片、設計圖或設計成品等，相關資料請以紙本並附</a:t>
                      </a:r>
                      <a:r>
                        <a:rPr lang="en-US" sz="1200" kern="100" spc="5" dirty="0">
                          <a:effectLst/>
                          <a:latin typeface="Times New Roman"/>
                          <a:ea typeface="標楷體"/>
                          <a:cs typeface="Times New Roman"/>
                        </a:rPr>
                        <a:t>DVD</a:t>
                      </a:r>
                      <a:r>
                        <a:rPr lang="zh-TW" sz="1200" kern="100" spc="5" dirty="0">
                          <a:effectLst/>
                          <a:latin typeface="Times New Roman"/>
                          <a:ea typeface="標楷體"/>
                          <a:cs typeface="Times New Roman"/>
                        </a:rPr>
                        <a:t>檔案交件，並以紙本加註英文介紹與說明。</a:t>
                      </a:r>
                      <a:endParaRPr lang="zh-TW" sz="1100" kern="100" dirty="0">
                        <a:effectLst/>
                        <a:latin typeface="Calibri"/>
                        <a:ea typeface="新細明體"/>
                        <a:cs typeface="Times New Roman"/>
                      </a:endParaRPr>
                    </a:p>
                  </a:txBody>
                  <a:tcPr marL="68580" marR="68580" marT="0" marB="0"/>
                </a:tc>
              </a:tr>
            </a:tbl>
          </a:graphicData>
        </a:graphic>
      </p:graphicFrame>
    </p:spTree>
    <p:extLst>
      <p:ext uri="{BB962C8B-B14F-4D97-AF65-F5344CB8AC3E}">
        <p14:creationId xmlns:p14="http://schemas.microsoft.com/office/powerpoint/2010/main" val="39551715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vert="horz" lIns="91440" tIns="45720" rIns="91440" bIns="45720" rtlCol="0" anchor="b">
            <a:noAutofit/>
          </a:bodyPr>
          <a:lstStyle/>
          <a:p>
            <a:r>
              <a:rPr lang="zh-TW" altLang="en-US" sz="3600" b="1" dirty="0">
                <a:latin typeface="+mn-ea"/>
                <a:ea typeface="+mn-ea"/>
              </a:rPr>
              <a:t>羅馬第三大學</a:t>
            </a:r>
            <a:br>
              <a:rPr lang="zh-TW" altLang="en-US" sz="3600" b="1" dirty="0">
                <a:latin typeface="+mn-ea"/>
                <a:ea typeface="+mn-ea"/>
              </a:rPr>
            </a:br>
            <a:r>
              <a:rPr lang="en-US" altLang="zh-TW" sz="3600" b="1" dirty="0">
                <a:latin typeface="+mn-ea"/>
                <a:ea typeface="+mn-ea"/>
              </a:rPr>
              <a:t>Roma Tre University</a:t>
            </a:r>
          </a:p>
        </p:txBody>
      </p:sp>
      <p:sp>
        <p:nvSpPr>
          <p:cNvPr id="3" name="內容版面配置區 2"/>
          <p:cNvSpPr>
            <a:spLocks noGrp="1"/>
          </p:cNvSpPr>
          <p:nvPr>
            <p:ph idx="1"/>
          </p:nvPr>
        </p:nvSpPr>
        <p:spPr>
          <a:xfrm>
            <a:off x="1907704" y="1916832"/>
            <a:ext cx="5184576" cy="576064"/>
          </a:xfrm>
        </p:spPr>
        <p:txBody>
          <a:bodyPr>
            <a:normAutofit fontScale="85000" lnSpcReduction="10000"/>
          </a:bodyPr>
          <a:lstStyle/>
          <a:p>
            <a:r>
              <a:rPr lang="en-US" altLang="zh-TW" dirty="0" smtClean="0"/>
              <a:t>Web: </a:t>
            </a:r>
            <a:r>
              <a:rPr lang="en-US" altLang="zh-TW" dirty="0">
                <a:hlinkClick r:id="rId2"/>
              </a:rPr>
              <a:t>http</a:t>
            </a:r>
            <a:r>
              <a:rPr lang="en-US" altLang="zh-TW" dirty="0" smtClean="0">
                <a:hlinkClick r:id="rId2"/>
              </a:rPr>
              <a:t>://www.uniroma3.it/</a:t>
            </a:r>
            <a:endParaRPr lang="zh-TW" altLang="en-US" dirty="0"/>
          </a:p>
        </p:txBody>
      </p:sp>
      <p:graphicFrame>
        <p:nvGraphicFramePr>
          <p:cNvPr id="4" name="表格 3"/>
          <p:cNvGraphicFramePr>
            <a:graphicFrameLocks noGrp="1"/>
          </p:cNvGraphicFramePr>
          <p:nvPr>
            <p:extLst>
              <p:ext uri="{D42A27DB-BD31-4B8C-83A1-F6EECF244321}">
                <p14:modId xmlns:p14="http://schemas.microsoft.com/office/powerpoint/2010/main" val="2368949950"/>
              </p:ext>
            </p:extLst>
          </p:nvPr>
        </p:nvGraphicFramePr>
        <p:xfrm>
          <a:off x="1043608" y="2780928"/>
          <a:ext cx="7416824" cy="2540628"/>
        </p:xfrm>
        <a:graphic>
          <a:graphicData uri="http://schemas.openxmlformats.org/drawingml/2006/table">
            <a:tbl>
              <a:tblPr firstRow="1" firstCol="1" bandRow="1">
                <a:tableStyleId>{93296810-A885-4BE3-A3E7-6D5BEEA58F35}</a:tableStyleId>
              </a:tblPr>
              <a:tblGrid>
                <a:gridCol w="1296143"/>
                <a:gridCol w="576064"/>
                <a:gridCol w="1296144"/>
                <a:gridCol w="1008112"/>
                <a:gridCol w="3240361"/>
              </a:tblGrid>
              <a:tr h="504056">
                <a:tc>
                  <a:txBody>
                    <a:bodyPr/>
                    <a:lstStyle/>
                    <a:p>
                      <a:pPr algn="ctr">
                        <a:lnSpc>
                          <a:spcPts val="1800"/>
                        </a:lnSpc>
                        <a:spcBef>
                          <a:spcPts val="35"/>
                        </a:spcBef>
                        <a:spcAft>
                          <a:spcPts val="0"/>
                        </a:spcAft>
                      </a:pPr>
                      <a:r>
                        <a:rPr lang="zh-TW" sz="1600" kern="100" spc="5" dirty="0">
                          <a:effectLst/>
                        </a:rPr>
                        <a:t>學校</a:t>
                      </a:r>
                      <a:endParaRPr lang="zh-TW" sz="1200" kern="100" dirty="0">
                        <a:effectLst/>
                        <a:latin typeface="Calibri"/>
                        <a:ea typeface="新細明體"/>
                        <a:cs typeface="Times New Roman"/>
                      </a:endParaRPr>
                    </a:p>
                  </a:txBody>
                  <a:tcPr marL="61443" marR="61443" marT="0" marB="0" anchor="ctr"/>
                </a:tc>
                <a:tc>
                  <a:txBody>
                    <a:bodyPr/>
                    <a:lstStyle/>
                    <a:p>
                      <a:pPr algn="ctr">
                        <a:lnSpc>
                          <a:spcPts val="1800"/>
                        </a:lnSpc>
                        <a:spcBef>
                          <a:spcPts val="35"/>
                        </a:spcBef>
                        <a:spcAft>
                          <a:spcPts val="0"/>
                        </a:spcAft>
                      </a:pPr>
                      <a:r>
                        <a:rPr lang="zh-TW" sz="1600" kern="100" spc="5" dirty="0">
                          <a:effectLst/>
                        </a:rPr>
                        <a:t>名額</a:t>
                      </a:r>
                      <a:endParaRPr lang="zh-TW" sz="1200" kern="100" dirty="0">
                        <a:effectLst/>
                        <a:latin typeface="Calibri"/>
                        <a:ea typeface="新細明體"/>
                        <a:cs typeface="Times New Roman"/>
                      </a:endParaRPr>
                    </a:p>
                  </a:txBody>
                  <a:tcPr marL="61443" marR="61443" marT="0" marB="0" anchor="ctr"/>
                </a:tc>
                <a:tc>
                  <a:txBody>
                    <a:bodyPr/>
                    <a:lstStyle/>
                    <a:p>
                      <a:pPr algn="ctr">
                        <a:lnSpc>
                          <a:spcPts val="1800"/>
                        </a:lnSpc>
                        <a:spcBef>
                          <a:spcPts val="35"/>
                        </a:spcBef>
                        <a:spcAft>
                          <a:spcPts val="0"/>
                        </a:spcAft>
                      </a:pPr>
                      <a:r>
                        <a:rPr lang="zh-TW" sz="1600" kern="100" spc="5" dirty="0">
                          <a:effectLst/>
                        </a:rPr>
                        <a:t>費用</a:t>
                      </a:r>
                      <a:endParaRPr lang="zh-TW" sz="1200" kern="100" dirty="0">
                        <a:effectLst/>
                        <a:latin typeface="Calibri"/>
                        <a:ea typeface="新細明體"/>
                        <a:cs typeface="Times New Roman"/>
                      </a:endParaRPr>
                    </a:p>
                  </a:txBody>
                  <a:tcPr marL="61443" marR="61443" marT="0" marB="0" anchor="ctr"/>
                </a:tc>
                <a:tc>
                  <a:txBody>
                    <a:bodyPr/>
                    <a:lstStyle/>
                    <a:p>
                      <a:pPr marL="0" algn="ctr" defTabSz="914400" rtl="0" eaLnBrk="1" latinLnBrk="0" hangingPunct="1">
                        <a:lnSpc>
                          <a:spcPts val="1800"/>
                        </a:lnSpc>
                        <a:spcBef>
                          <a:spcPts val="35"/>
                        </a:spcBef>
                        <a:spcAft>
                          <a:spcPts val="0"/>
                        </a:spcAft>
                      </a:pPr>
                      <a:r>
                        <a:rPr lang="zh-TW" sz="1600" kern="100" spc="5" dirty="0">
                          <a:effectLst/>
                        </a:rPr>
                        <a:t>申請條件</a:t>
                      </a:r>
                      <a:endParaRPr lang="zh-TW" sz="1600" b="1" kern="100" spc="5" dirty="0">
                        <a:solidFill>
                          <a:schemeClr val="lt1"/>
                        </a:solidFill>
                        <a:effectLst/>
                        <a:latin typeface="+mn-lt"/>
                        <a:ea typeface="+mn-ea"/>
                        <a:cs typeface="+mn-cs"/>
                      </a:endParaRPr>
                    </a:p>
                  </a:txBody>
                  <a:tcPr marL="61443" marR="61443" marT="0" marB="0" anchor="ctr"/>
                </a:tc>
                <a:tc>
                  <a:txBody>
                    <a:bodyPr/>
                    <a:lstStyle/>
                    <a:p>
                      <a:pPr algn="ctr">
                        <a:lnSpc>
                          <a:spcPts val="1800"/>
                        </a:lnSpc>
                        <a:spcBef>
                          <a:spcPts val="35"/>
                        </a:spcBef>
                        <a:spcAft>
                          <a:spcPts val="0"/>
                        </a:spcAft>
                      </a:pPr>
                      <a:r>
                        <a:rPr lang="zh-TW" sz="1600" kern="100" spc="5" dirty="0">
                          <a:effectLst/>
                        </a:rPr>
                        <a:t>備註</a:t>
                      </a:r>
                      <a:endParaRPr lang="zh-TW" sz="1200" kern="100" dirty="0">
                        <a:effectLst/>
                        <a:latin typeface="Calibri"/>
                        <a:ea typeface="新細明體"/>
                        <a:cs typeface="Times New Roman"/>
                      </a:endParaRPr>
                    </a:p>
                  </a:txBody>
                  <a:tcPr marL="61443" marR="61443" marT="0" marB="0" anchor="ctr"/>
                </a:tc>
              </a:tr>
              <a:tr h="1392155">
                <a:tc>
                  <a:txBody>
                    <a:bodyPr/>
                    <a:lstStyle/>
                    <a:p>
                      <a:pPr algn="ctr">
                        <a:lnSpc>
                          <a:spcPts val="1800"/>
                        </a:lnSpc>
                        <a:spcBef>
                          <a:spcPts val="35"/>
                        </a:spcBef>
                        <a:spcAft>
                          <a:spcPts val="0"/>
                        </a:spcAft>
                      </a:pPr>
                      <a:r>
                        <a:rPr lang="en-US" sz="1100" u="sng" kern="100" dirty="0" err="1">
                          <a:solidFill>
                            <a:srgbClr val="0000FF"/>
                          </a:solidFill>
                          <a:effectLst/>
                          <a:latin typeface="標楷體"/>
                          <a:ea typeface="新細明體"/>
                          <a:cs typeface="Times New Roman"/>
                          <a:hlinkClick r:id="rId2"/>
                        </a:rPr>
                        <a:t>羅馬第三大學</a:t>
                      </a:r>
                      <a:endParaRPr lang="zh-TW" sz="1100" kern="100" dirty="0">
                        <a:effectLst/>
                        <a:latin typeface="Calibri"/>
                        <a:ea typeface="新細明體"/>
                        <a:cs typeface="Times New Roman"/>
                      </a:endParaRPr>
                    </a:p>
                    <a:p>
                      <a:pPr algn="ctr">
                        <a:lnSpc>
                          <a:spcPts val="1800"/>
                        </a:lnSpc>
                        <a:spcBef>
                          <a:spcPts val="35"/>
                        </a:spcBef>
                        <a:spcAft>
                          <a:spcPts val="0"/>
                        </a:spcAft>
                      </a:pPr>
                      <a:r>
                        <a:rPr lang="en-US" sz="1100" u="sng" kern="100" dirty="0">
                          <a:solidFill>
                            <a:srgbClr val="0000FF"/>
                          </a:solidFill>
                          <a:effectLst/>
                          <a:latin typeface="Times New Roman"/>
                          <a:ea typeface="標楷體"/>
                          <a:cs typeface="Times New Roman"/>
                          <a:hlinkClick r:id="rId2"/>
                        </a:rPr>
                        <a:t>Roma Tre University</a:t>
                      </a:r>
                      <a:endParaRPr lang="zh-TW" sz="1100" kern="100" dirty="0">
                        <a:effectLst/>
                        <a:latin typeface="Calibri"/>
                        <a:ea typeface="新細明體"/>
                        <a:cs typeface="Times New Roman"/>
                      </a:endParaRPr>
                    </a:p>
                  </a:txBody>
                  <a:tcPr marL="68580" marR="68580" marT="0" marB="0" anchor="ctr"/>
                </a:tc>
                <a:tc>
                  <a:txBody>
                    <a:bodyPr/>
                    <a:lstStyle/>
                    <a:p>
                      <a:pPr algn="ctr">
                        <a:lnSpc>
                          <a:spcPts val="1800"/>
                        </a:lnSpc>
                        <a:spcBef>
                          <a:spcPts val="35"/>
                        </a:spcBef>
                        <a:spcAft>
                          <a:spcPts val="0"/>
                        </a:spcAft>
                      </a:pPr>
                      <a:r>
                        <a:rPr lang="en-US" sz="1200" kern="100" spc="5">
                          <a:effectLst/>
                          <a:latin typeface="Times New Roman"/>
                          <a:ea typeface="標楷體"/>
                          <a:cs typeface="Times New Roman"/>
                        </a:rPr>
                        <a:t>2/</a:t>
                      </a:r>
                      <a:r>
                        <a:rPr lang="zh-TW" sz="1200" kern="100" spc="5">
                          <a:effectLst/>
                          <a:latin typeface="Times New Roman"/>
                          <a:ea typeface="標楷體"/>
                          <a:cs typeface="Times New Roman"/>
                        </a:rPr>
                        <a:t>系</a:t>
                      </a:r>
                      <a:endParaRPr lang="zh-TW" sz="1100" kern="100">
                        <a:effectLst/>
                        <a:latin typeface="Calibri"/>
                        <a:ea typeface="新細明體"/>
                        <a:cs typeface="Times New Roman"/>
                      </a:endParaRPr>
                    </a:p>
                  </a:txBody>
                  <a:tcPr marL="68580" marR="68580" marT="0" marB="0" anchor="ctr"/>
                </a:tc>
                <a:tc>
                  <a:txBody>
                    <a:bodyPr/>
                    <a:lstStyle/>
                    <a:p>
                      <a:pPr marL="342900" lvl="0" indent="-342900" algn="l">
                        <a:lnSpc>
                          <a:spcPts val="1800"/>
                        </a:lnSpc>
                        <a:spcBef>
                          <a:spcPts val="35"/>
                        </a:spcBef>
                        <a:spcAft>
                          <a:spcPts val="0"/>
                        </a:spcAft>
                        <a:buFont typeface="+mj-lt"/>
                        <a:buAutoNum type="arabicPeriod"/>
                      </a:pPr>
                      <a:r>
                        <a:rPr lang="zh-TW" sz="1200" kern="100" spc="5">
                          <a:effectLst/>
                          <a:latin typeface="Times New Roman"/>
                          <a:ea typeface="標楷體"/>
                          <a:cs typeface="Times New Roman"/>
                        </a:rPr>
                        <a:t>免學費</a:t>
                      </a:r>
                      <a:endParaRPr lang="zh-TW" sz="1100" kern="100">
                        <a:effectLst/>
                        <a:latin typeface="Calibri"/>
                        <a:ea typeface="新細明體"/>
                        <a:cs typeface="Times New Roman"/>
                      </a:endParaRPr>
                    </a:p>
                    <a:p>
                      <a:pPr marL="342900" lvl="0" indent="-342900" algn="l">
                        <a:lnSpc>
                          <a:spcPts val="1800"/>
                        </a:lnSpc>
                        <a:spcBef>
                          <a:spcPts val="35"/>
                        </a:spcBef>
                        <a:spcAft>
                          <a:spcPts val="0"/>
                        </a:spcAft>
                        <a:buFont typeface="+mj-lt"/>
                        <a:buAutoNum type="arabicPeriod"/>
                      </a:pPr>
                      <a:r>
                        <a:rPr lang="zh-TW" sz="1200" kern="100" spc="5">
                          <a:effectLst/>
                          <a:latin typeface="Times New Roman"/>
                          <a:ea typeface="標楷體"/>
                          <a:cs typeface="Times New Roman"/>
                        </a:rPr>
                        <a:t>其他費用自理</a:t>
                      </a:r>
                      <a:endParaRPr lang="zh-TW" sz="1100" kern="100">
                        <a:effectLst/>
                        <a:latin typeface="Calibri"/>
                        <a:ea typeface="新細明體"/>
                        <a:cs typeface="Times New Roman"/>
                      </a:endParaRPr>
                    </a:p>
                  </a:txBody>
                  <a:tcPr marL="68580" marR="68580" marT="0" marB="0" anchor="ctr"/>
                </a:tc>
                <a:tc>
                  <a:txBody>
                    <a:bodyPr/>
                    <a:lstStyle/>
                    <a:p>
                      <a:pPr algn="ctr">
                        <a:lnSpc>
                          <a:spcPts val="1800"/>
                        </a:lnSpc>
                        <a:spcBef>
                          <a:spcPts val="35"/>
                        </a:spcBef>
                        <a:spcAft>
                          <a:spcPts val="0"/>
                        </a:spcAft>
                      </a:pPr>
                      <a:r>
                        <a:rPr lang="zh-TW" sz="1200" kern="100" spc="5">
                          <a:effectLst/>
                          <a:latin typeface="Times New Roman"/>
                          <a:ea typeface="標楷體"/>
                          <a:cs typeface="Times New Roman"/>
                        </a:rPr>
                        <a:t>學</a:t>
                      </a:r>
                      <a:r>
                        <a:rPr lang="en-US" sz="1200" kern="100" spc="5">
                          <a:effectLst/>
                          <a:latin typeface="Times New Roman"/>
                          <a:ea typeface="標楷體"/>
                          <a:cs typeface="Times New Roman"/>
                        </a:rPr>
                        <a:t>/</a:t>
                      </a:r>
                      <a:r>
                        <a:rPr lang="zh-TW" sz="1200" kern="100" spc="5">
                          <a:effectLst/>
                          <a:latin typeface="Times New Roman"/>
                          <a:ea typeface="標楷體"/>
                          <a:cs typeface="Times New Roman"/>
                        </a:rPr>
                        <a:t>碩</a:t>
                      </a:r>
                      <a:endParaRPr lang="zh-TW" sz="1100" kern="100">
                        <a:effectLst/>
                        <a:latin typeface="Calibri"/>
                        <a:ea typeface="新細明體"/>
                        <a:cs typeface="Times New Roman"/>
                      </a:endParaRPr>
                    </a:p>
                  </a:txBody>
                  <a:tcPr marL="68580" marR="68580" marT="0" marB="0" anchor="ctr"/>
                </a:tc>
                <a:tc>
                  <a:txBody>
                    <a:bodyPr/>
                    <a:lstStyle/>
                    <a:p>
                      <a:pPr marL="342900" lvl="0" indent="-342900" algn="just">
                        <a:lnSpc>
                          <a:spcPts val="1800"/>
                        </a:lnSpc>
                        <a:spcBef>
                          <a:spcPts val="35"/>
                        </a:spcBef>
                        <a:spcAft>
                          <a:spcPts val="0"/>
                        </a:spcAft>
                        <a:buFont typeface="標楷體"/>
                        <a:buAutoNum type="arabicPeriod"/>
                      </a:pPr>
                      <a:r>
                        <a:rPr lang="zh-TW" sz="1200" kern="100" spc="5" dirty="0">
                          <a:effectLst/>
                          <a:latin typeface="Times New Roman"/>
                          <a:ea typeface="標楷體"/>
                          <a:cs typeface="Calibri"/>
                        </a:rPr>
                        <a:t>交換期限：</a:t>
                      </a:r>
                      <a:r>
                        <a:rPr lang="en-US" sz="1200" kern="100" spc="5" dirty="0">
                          <a:effectLst/>
                          <a:latin typeface="Times New Roman"/>
                          <a:ea typeface="標楷體"/>
                          <a:cs typeface="Calibri"/>
                        </a:rPr>
                        <a:t>1</a:t>
                      </a:r>
                      <a:r>
                        <a:rPr lang="zh-TW" sz="1200" kern="100" spc="5" dirty="0">
                          <a:effectLst/>
                          <a:latin typeface="Times New Roman"/>
                          <a:ea typeface="標楷體"/>
                          <a:cs typeface="Calibri"/>
                        </a:rPr>
                        <a:t>學期。</a:t>
                      </a:r>
                      <a:endParaRPr lang="zh-TW" sz="1100" kern="100" dirty="0">
                        <a:effectLst/>
                        <a:latin typeface="Times New Roman"/>
                        <a:ea typeface="新細明體"/>
                        <a:cs typeface="Calibri"/>
                      </a:endParaRPr>
                    </a:p>
                    <a:p>
                      <a:pPr marL="342900" lvl="0" indent="-342900" algn="just">
                        <a:lnSpc>
                          <a:spcPts val="1800"/>
                        </a:lnSpc>
                        <a:spcBef>
                          <a:spcPts val="35"/>
                        </a:spcBef>
                        <a:spcAft>
                          <a:spcPts val="0"/>
                        </a:spcAft>
                        <a:buFont typeface="標楷體"/>
                        <a:buAutoNum type="arabicPeriod"/>
                      </a:pPr>
                      <a:r>
                        <a:rPr lang="zh-TW" sz="1200" kern="100" spc="5" dirty="0">
                          <a:effectLst/>
                          <a:latin typeface="Times New Roman"/>
                          <a:ea typeface="標楷體"/>
                          <a:cs typeface="Calibri"/>
                        </a:rPr>
                        <a:t>該校每系開放</a:t>
                      </a:r>
                      <a:r>
                        <a:rPr lang="en-US" sz="1200" kern="100" spc="5" dirty="0">
                          <a:effectLst/>
                          <a:latin typeface="Times New Roman"/>
                          <a:ea typeface="標楷體"/>
                          <a:cs typeface="Calibri"/>
                        </a:rPr>
                        <a:t>2</a:t>
                      </a:r>
                      <a:r>
                        <a:rPr lang="zh-TW" sz="1200" kern="100" spc="5" dirty="0">
                          <a:effectLst/>
                          <a:latin typeface="Times New Roman"/>
                          <a:ea typeface="標楷體"/>
                          <a:cs typeface="Calibri"/>
                        </a:rPr>
                        <a:t>名額。詳細系所清單如下，相關簡介請同學自行查詢該校網頁。</a:t>
                      </a:r>
                      <a:endParaRPr lang="zh-TW" sz="1100" kern="100" dirty="0">
                        <a:effectLst/>
                        <a:latin typeface="Times New Roman"/>
                        <a:ea typeface="新細明體"/>
                        <a:cs typeface="Calibri"/>
                      </a:endParaRPr>
                    </a:p>
                    <a:p>
                      <a:pPr marL="342900" lvl="0" indent="-342900" algn="l">
                        <a:lnSpc>
                          <a:spcPts val="1800"/>
                        </a:lnSpc>
                        <a:spcBef>
                          <a:spcPts val="35"/>
                        </a:spcBef>
                        <a:spcAft>
                          <a:spcPts val="0"/>
                        </a:spcAft>
                        <a:buFont typeface="標楷體"/>
                        <a:buAutoNum type="arabicPeriod"/>
                      </a:pPr>
                      <a:r>
                        <a:rPr lang="zh-TW" sz="1200" b="1" kern="100" spc="5" dirty="0">
                          <a:solidFill>
                            <a:srgbClr val="FF0000"/>
                          </a:solidFill>
                          <a:effectLst/>
                          <a:latin typeface="Times New Roman"/>
                          <a:ea typeface="標楷體"/>
                          <a:cs typeface="Calibri"/>
                        </a:rPr>
                        <a:t>申請者務必於「交換生申請表」註明欲於該校修讀之科系，未註明者不予列入志願序</a:t>
                      </a:r>
                      <a:r>
                        <a:rPr lang="zh-TW" sz="1200" b="1" kern="100" spc="5" dirty="0">
                          <a:effectLst/>
                          <a:latin typeface="Times New Roman"/>
                          <a:ea typeface="標楷體"/>
                          <a:cs typeface="Calibri"/>
                        </a:rPr>
                        <a:t>。</a:t>
                      </a:r>
                      <a:endParaRPr lang="zh-TW" sz="1100" kern="100" dirty="0">
                        <a:effectLst/>
                        <a:latin typeface="Times New Roman"/>
                        <a:ea typeface="新細明體"/>
                        <a:cs typeface="Calibri"/>
                      </a:endParaRPr>
                    </a:p>
                    <a:p>
                      <a:pPr marL="342900" lvl="0" indent="-342900" algn="just">
                        <a:lnSpc>
                          <a:spcPts val="1800"/>
                        </a:lnSpc>
                        <a:spcBef>
                          <a:spcPts val="35"/>
                        </a:spcBef>
                        <a:spcAft>
                          <a:spcPts val="0"/>
                        </a:spcAft>
                        <a:buFont typeface="標楷體"/>
                        <a:buAutoNum type="arabicPeriod"/>
                      </a:pPr>
                      <a:r>
                        <a:rPr lang="zh-TW" sz="1200" u="sng" kern="100" spc="5" dirty="0">
                          <a:effectLst/>
                          <a:latin typeface="Times New Roman"/>
                          <a:ea typeface="標楷體"/>
                          <a:cs typeface="Calibri"/>
                        </a:rPr>
                        <a:t>該校主要以義大利語授課</a:t>
                      </a:r>
                      <a:r>
                        <a:rPr lang="zh-TW" sz="1200" kern="100" spc="5" dirty="0">
                          <a:effectLst/>
                          <a:latin typeface="Times New Roman"/>
                          <a:ea typeface="標楷體"/>
                          <a:cs typeface="Calibri"/>
                        </a:rPr>
                        <a:t>、少數英語授課，請同學考量自身語言能力。</a:t>
                      </a:r>
                      <a:endParaRPr lang="zh-TW" sz="1100" kern="100" dirty="0">
                        <a:effectLst/>
                        <a:latin typeface="Times New Roman"/>
                        <a:ea typeface="新細明體"/>
                        <a:cs typeface="Calibri"/>
                      </a:endParaRPr>
                    </a:p>
                    <a:p>
                      <a:pPr marL="342900" lvl="0" indent="-342900" algn="just">
                        <a:lnSpc>
                          <a:spcPts val="1800"/>
                        </a:lnSpc>
                        <a:spcBef>
                          <a:spcPts val="35"/>
                        </a:spcBef>
                        <a:spcAft>
                          <a:spcPts val="0"/>
                        </a:spcAft>
                        <a:buFont typeface="標楷體"/>
                        <a:buAutoNum type="arabicPeriod"/>
                      </a:pPr>
                      <a:r>
                        <a:rPr lang="zh-TW" sz="1200" u="sng" kern="100" spc="5" dirty="0">
                          <a:solidFill>
                            <a:srgbClr val="FF0000"/>
                          </a:solidFill>
                          <a:effectLst/>
                          <a:latin typeface="Times New Roman"/>
                          <a:ea typeface="標楷體"/>
                          <a:cs typeface="Calibri"/>
                        </a:rPr>
                        <a:t>該校無宿舍</a:t>
                      </a:r>
                      <a:r>
                        <a:rPr lang="zh-TW" sz="1200" kern="100" spc="5" dirty="0">
                          <a:solidFill>
                            <a:srgbClr val="FF0000"/>
                          </a:solidFill>
                          <a:effectLst/>
                          <a:latin typeface="Times New Roman"/>
                          <a:ea typeface="標楷體"/>
                          <a:cs typeface="Calibri"/>
                        </a:rPr>
                        <a:t>，僅提供租屋資訊。</a:t>
                      </a:r>
                      <a:endParaRPr lang="zh-TW" sz="1100" kern="100" dirty="0">
                        <a:solidFill>
                          <a:srgbClr val="FF0000"/>
                        </a:solidFill>
                        <a:effectLst/>
                        <a:latin typeface="Times New Roman"/>
                        <a:ea typeface="新細明體"/>
                        <a:cs typeface="Calibri"/>
                      </a:endParaRPr>
                    </a:p>
                  </a:txBody>
                  <a:tcPr marL="68580" marR="68580" marT="0" marB="0"/>
                </a:tc>
              </a:tr>
            </a:tbl>
          </a:graphicData>
        </a:graphic>
      </p:graphicFrame>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5639219"/>
            <a:ext cx="2016224" cy="1034995"/>
          </a:xfrm>
          <a:prstGeom prst="rect">
            <a:avLst/>
          </a:prstGeom>
        </p:spPr>
      </p:pic>
    </p:spTree>
    <p:extLst>
      <p:ext uri="{BB962C8B-B14F-4D97-AF65-F5344CB8AC3E}">
        <p14:creationId xmlns:p14="http://schemas.microsoft.com/office/powerpoint/2010/main" val="5407146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1835696" y="692696"/>
            <a:ext cx="5616624" cy="1080120"/>
          </a:xfrm>
        </p:spPr>
        <p:txBody>
          <a:bodyPr vert="horz" lIns="91440" tIns="45720" rIns="91440" bIns="45720" rtlCol="0" anchor="b">
            <a:normAutofit/>
          </a:bodyPr>
          <a:lstStyle/>
          <a:p>
            <a:r>
              <a:rPr lang="zh-TW" altLang="en-US" sz="3600" b="1" dirty="0">
                <a:latin typeface="+mn-ea"/>
                <a:ea typeface="+mn-ea"/>
              </a:rPr>
              <a:t>羅馬第三大學科系資訊</a:t>
            </a:r>
          </a:p>
        </p:txBody>
      </p:sp>
      <p:graphicFrame>
        <p:nvGraphicFramePr>
          <p:cNvPr id="2" name="表格 1"/>
          <p:cNvGraphicFramePr>
            <a:graphicFrameLocks noGrp="1"/>
          </p:cNvGraphicFramePr>
          <p:nvPr>
            <p:extLst>
              <p:ext uri="{D42A27DB-BD31-4B8C-83A1-F6EECF244321}">
                <p14:modId xmlns:p14="http://schemas.microsoft.com/office/powerpoint/2010/main" val="403877910"/>
              </p:ext>
            </p:extLst>
          </p:nvPr>
        </p:nvGraphicFramePr>
        <p:xfrm>
          <a:off x="1187624" y="2132856"/>
          <a:ext cx="6840759" cy="3672408"/>
        </p:xfrm>
        <a:graphic>
          <a:graphicData uri="http://schemas.openxmlformats.org/drawingml/2006/table">
            <a:tbl>
              <a:tblPr firstRow="1" firstCol="1" bandRow="1">
                <a:tableStyleId>{912C8C85-51F0-491E-9774-3900AFEF0FD7}</a:tableStyleId>
              </a:tblPr>
              <a:tblGrid>
                <a:gridCol w="1709494"/>
                <a:gridCol w="1496503"/>
                <a:gridCol w="1496503"/>
                <a:gridCol w="2138259"/>
              </a:tblGrid>
              <a:tr h="314053">
                <a:tc>
                  <a:txBody>
                    <a:bodyPr/>
                    <a:lstStyle/>
                    <a:p>
                      <a:pPr algn="ctr">
                        <a:lnSpc>
                          <a:spcPct val="115000"/>
                        </a:lnSpc>
                        <a:spcAft>
                          <a:spcPts val="0"/>
                        </a:spcAft>
                      </a:pPr>
                      <a:r>
                        <a:rPr lang="zh-TW" sz="1200" kern="100" dirty="0">
                          <a:effectLst/>
                        </a:rPr>
                        <a:t>科系名稱</a:t>
                      </a:r>
                      <a:r>
                        <a:rPr lang="en-US" sz="1200" kern="100" dirty="0">
                          <a:effectLst/>
                        </a:rPr>
                        <a:t>(</a:t>
                      </a:r>
                      <a:r>
                        <a:rPr lang="zh-TW" sz="1200" kern="100" dirty="0">
                          <a:effectLst/>
                        </a:rPr>
                        <a:t>義</a:t>
                      </a:r>
                      <a:r>
                        <a:rPr lang="en-US" sz="1200" kern="100" dirty="0">
                          <a:effectLst/>
                        </a:rPr>
                        <a:t>)</a:t>
                      </a:r>
                      <a:endParaRPr lang="zh-TW" sz="1050" kern="100" dirty="0">
                        <a:effectLst/>
                        <a:latin typeface="Calibri"/>
                        <a:ea typeface="新細明體"/>
                        <a:cs typeface="Times New Roman"/>
                      </a:endParaRPr>
                    </a:p>
                  </a:txBody>
                  <a:tcPr marL="11770" marR="11770" marT="0" marB="0" anchor="ctr"/>
                </a:tc>
                <a:tc>
                  <a:txBody>
                    <a:bodyPr/>
                    <a:lstStyle/>
                    <a:p>
                      <a:pPr algn="ctr">
                        <a:lnSpc>
                          <a:spcPct val="115000"/>
                        </a:lnSpc>
                        <a:spcAft>
                          <a:spcPts val="0"/>
                        </a:spcAft>
                      </a:pPr>
                      <a:r>
                        <a:rPr lang="zh-TW" sz="1200" kern="100" dirty="0">
                          <a:effectLst/>
                        </a:rPr>
                        <a:t>科系名稱</a:t>
                      </a:r>
                      <a:r>
                        <a:rPr lang="en-US" sz="1200" kern="100" dirty="0">
                          <a:effectLst/>
                        </a:rPr>
                        <a:t>(</a:t>
                      </a:r>
                      <a:r>
                        <a:rPr lang="zh-TW" sz="1200" kern="100" dirty="0">
                          <a:effectLst/>
                        </a:rPr>
                        <a:t>英</a:t>
                      </a:r>
                      <a:r>
                        <a:rPr lang="en-US" sz="1200" kern="100" dirty="0">
                          <a:effectLst/>
                        </a:rPr>
                        <a:t>)</a:t>
                      </a:r>
                      <a:endParaRPr lang="zh-TW" sz="1050" kern="100" dirty="0">
                        <a:effectLst/>
                        <a:latin typeface="Calibri"/>
                        <a:ea typeface="新細明體"/>
                        <a:cs typeface="Times New Roman"/>
                      </a:endParaRPr>
                    </a:p>
                  </a:txBody>
                  <a:tcPr marL="11770" marR="11770" marT="0" marB="0" anchor="ctr"/>
                </a:tc>
                <a:tc>
                  <a:txBody>
                    <a:bodyPr/>
                    <a:lstStyle/>
                    <a:p>
                      <a:pPr algn="ctr">
                        <a:lnSpc>
                          <a:spcPct val="115000"/>
                        </a:lnSpc>
                        <a:spcAft>
                          <a:spcPts val="0"/>
                        </a:spcAft>
                      </a:pPr>
                      <a:r>
                        <a:rPr lang="zh-TW" sz="1200" kern="100" dirty="0">
                          <a:effectLst/>
                        </a:rPr>
                        <a:t>科系名稱</a:t>
                      </a:r>
                      <a:r>
                        <a:rPr lang="en-US" sz="1200" kern="100" dirty="0">
                          <a:effectLst/>
                        </a:rPr>
                        <a:t>(</a:t>
                      </a:r>
                      <a:r>
                        <a:rPr lang="zh-TW" sz="1200" kern="100" dirty="0">
                          <a:effectLst/>
                        </a:rPr>
                        <a:t>義</a:t>
                      </a:r>
                      <a:r>
                        <a:rPr lang="en-US" sz="1200" kern="100" dirty="0">
                          <a:effectLst/>
                        </a:rPr>
                        <a:t>)</a:t>
                      </a:r>
                      <a:endParaRPr lang="zh-TW" sz="1050" kern="100" dirty="0">
                        <a:effectLst/>
                        <a:latin typeface="Calibri"/>
                        <a:ea typeface="新細明體"/>
                        <a:cs typeface="Times New Roman"/>
                      </a:endParaRPr>
                    </a:p>
                  </a:txBody>
                  <a:tcPr marL="11770" marR="11770" marT="0" marB="0" anchor="ctr"/>
                </a:tc>
                <a:tc>
                  <a:txBody>
                    <a:bodyPr/>
                    <a:lstStyle/>
                    <a:p>
                      <a:pPr algn="ctr">
                        <a:lnSpc>
                          <a:spcPct val="115000"/>
                        </a:lnSpc>
                        <a:spcAft>
                          <a:spcPts val="0"/>
                        </a:spcAft>
                      </a:pPr>
                      <a:r>
                        <a:rPr lang="zh-TW" sz="1200" kern="100" dirty="0">
                          <a:effectLst/>
                        </a:rPr>
                        <a:t>科系名稱</a:t>
                      </a:r>
                      <a:r>
                        <a:rPr lang="en-US" sz="1200" kern="100" dirty="0">
                          <a:effectLst/>
                        </a:rPr>
                        <a:t>(</a:t>
                      </a:r>
                      <a:r>
                        <a:rPr lang="zh-TW" sz="1200" kern="100" dirty="0">
                          <a:effectLst/>
                        </a:rPr>
                        <a:t>英</a:t>
                      </a:r>
                      <a:r>
                        <a:rPr lang="en-US" sz="1200" kern="100" dirty="0">
                          <a:effectLst/>
                        </a:rPr>
                        <a:t>)</a:t>
                      </a:r>
                      <a:endParaRPr lang="zh-TW" sz="1050" kern="100" dirty="0">
                        <a:effectLst/>
                        <a:latin typeface="Calibri"/>
                        <a:ea typeface="新細明體"/>
                        <a:cs typeface="Times New Roman"/>
                      </a:endParaRPr>
                    </a:p>
                  </a:txBody>
                  <a:tcPr marL="11770" marR="11770" marT="0" marB="0" anchor="ctr"/>
                </a:tc>
              </a:tr>
              <a:tr h="585822">
                <a:tc>
                  <a:txBody>
                    <a:bodyPr/>
                    <a:lstStyle/>
                    <a:p>
                      <a:pPr algn="ctr">
                        <a:lnSpc>
                          <a:spcPct val="115000"/>
                        </a:lnSpc>
                        <a:spcAft>
                          <a:spcPts val="0"/>
                        </a:spcAft>
                      </a:pPr>
                      <a:r>
                        <a:rPr lang="en-US" sz="1600" b="0" kern="100" dirty="0" err="1">
                          <a:effectLst/>
                        </a:rPr>
                        <a:t>Architettura</a:t>
                      </a:r>
                      <a:endParaRPr lang="zh-TW" sz="1200" b="0" kern="100" dirty="0">
                        <a:effectLst/>
                        <a:latin typeface="Calibri"/>
                        <a:ea typeface="新細明體"/>
                        <a:cs typeface="Times New Roman"/>
                      </a:endParaRPr>
                    </a:p>
                  </a:txBody>
                  <a:tcPr marL="11770" marR="11770" marT="0" marB="0" anchor="ctr"/>
                </a:tc>
                <a:tc>
                  <a:txBody>
                    <a:bodyPr/>
                    <a:lstStyle/>
                    <a:p>
                      <a:pPr algn="ctr">
                        <a:lnSpc>
                          <a:spcPct val="115000"/>
                        </a:lnSpc>
                        <a:spcAft>
                          <a:spcPts val="0"/>
                        </a:spcAft>
                      </a:pPr>
                      <a:r>
                        <a:rPr lang="en-US" sz="1600" kern="100" dirty="0">
                          <a:effectLst/>
                        </a:rPr>
                        <a:t>Architecture</a:t>
                      </a:r>
                      <a:endParaRPr lang="zh-TW" sz="1200" kern="100" dirty="0">
                        <a:effectLst/>
                        <a:latin typeface="Calibri"/>
                        <a:ea typeface="新細明體"/>
                        <a:cs typeface="Times New Roman"/>
                      </a:endParaRPr>
                    </a:p>
                  </a:txBody>
                  <a:tcPr marL="11770" marR="11770" marT="0" marB="0" anchor="ctr"/>
                </a:tc>
                <a:tc>
                  <a:txBody>
                    <a:bodyPr/>
                    <a:lstStyle/>
                    <a:p>
                      <a:pPr algn="ctr">
                        <a:lnSpc>
                          <a:spcPct val="115000"/>
                        </a:lnSpc>
                        <a:spcAft>
                          <a:spcPts val="0"/>
                        </a:spcAft>
                      </a:pPr>
                      <a:r>
                        <a:rPr lang="en-US" sz="1600" kern="100">
                          <a:effectLst/>
                        </a:rPr>
                        <a:t>Matematica e Fisica</a:t>
                      </a:r>
                      <a:endParaRPr lang="zh-TW" sz="1200" kern="100">
                        <a:effectLst/>
                        <a:latin typeface="Calibri"/>
                        <a:ea typeface="新細明體"/>
                        <a:cs typeface="Times New Roman"/>
                      </a:endParaRPr>
                    </a:p>
                  </a:txBody>
                  <a:tcPr marL="11770" marR="11770" marT="0" marB="0" anchor="ctr"/>
                </a:tc>
                <a:tc>
                  <a:txBody>
                    <a:bodyPr/>
                    <a:lstStyle/>
                    <a:p>
                      <a:pPr algn="ctr">
                        <a:lnSpc>
                          <a:spcPct val="115000"/>
                        </a:lnSpc>
                        <a:spcAft>
                          <a:spcPts val="0"/>
                        </a:spcAft>
                      </a:pPr>
                      <a:r>
                        <a:rPr lang="en-US" sz="1600" kern="100">
                          <a:effectLst/>
                        </a:rPr>
                        <a:t>Mathematic and Physic</a:t>
                      </a:r>
                      <a:endParaRPr lang="zh-TW" sz="1200" kern="100">
                        <a:effectLst/>
                        <a:latin typeface="Calibri"/>
                        <a:ea typeface="新細明體"/>
                        <a:cs typeface="Times New Roman"/>
                      </a:endParaRPr>
                    </a:p>
                  </a:txBody>
                  <a:tcPr marL="11770" marR="11770" marT="0" marB="0" anchor="ctr"/>
                </a:tc>
              </a:tr>
              <a:tr h="314053">
                <a:tc>
                  <a:txBody>
                    <a:bodyPr/>
                    <a:lstStyle/>
                    <a:p>
                      <a:pPr algn="ctr">
                        <a:lnSpc>
                          <a:spcPct val="115000"/>
                        </a:lnSpc>
                        <a:spcAft>
                          <a:spcPts val="0"/>
                        </a:spcAft>
                      </a:pPr>
                      <a:r>
                        <a:rPr lang="en-US" sz="1600" b="0" kern="100" dirty="0" err="1">
                          <a:effectLst/>
                        </a:rPr>
                        <a:t>Economia</a:t>
                      </a:r>
                      <a:endParaRPr lang="zh-TW" sz="1200" b="0" kern="100" dirty="0">
                        <a:effectLst/>
                        <a:latin typeface="Calibri"/>
                        <a:ea typeface="新細明體"/>
                        <a:cs typeface="Times New Roman"/>
                      </a:endParaRPr>
                    </a:p>
                  </a:txBody>
                  <a:tcPr marL="11770" marR="11770" marT="0" marB="0" anchor="ctr"/>
                </a:tc>
                <a:tc>
                  <a:txBody>
                    <a:bodyPr/>
                    <a:lstStyle/>
                    <a:p>
                      <a:pPr algn="ctr">
                        <a:lnSpc>
                          <a:spcPct val="115000"/>
                        </a:lnSpc>
                        <a:spcAft>
                          <a:spcPts val="0"/>
                        </a:spcAft>
                      </a:pPr>
                      <a:r>
                        <a:rPr lang="en-US" sz="1600" kern="100" dirty="0">
                          <a:effectLst/>
                        </a:rPr>
                        <a:t>Economics</a:t>
                      </a:r>
                      <a:endParaRPr lang="zh-TW" sz="1200" kern="100" dirty="0">
                        <a:effectLst/>
                        <a:latin typeface="Calibri"/>
                        <a:ea typeface="新細明體"/>
                        <a:cs typeface="Times New Roman"/>
                      </a:endParaRPr>
                    </a:p>
                  </a:txBody>
                  <a:tcPr marL="11770" marR="11770" marT="0" marB="0" anchor="ctr"/>
                </a:tc>
                <a:tc>
                  <a:txBody>
                    <a:bodyPr/>
                    <a:lstStyle/>
                    <a:p>
                      <a:pPr algn="ctr">
                        <a:lnSpc>
                          <a:spcPct val="115000"/>
                        </a:lnSpc>
                        <a:spcAft>
                          <a:spcPts val="0"/>
                        </a:spcAft>
                      </a:pPr>
                      <a:r>
                        <a:rPr lang="en-US" sz="1600" kern="100" dirty="0" err="1">
                          <a:effectLst/>
                        </a:rPr>
                        <a:t>Scienze</a:t>
                      </a:r>
                      <a:endParaRPr lang="zh-TW" sz="1200" kern="100" dirty="0">
                        <a:effectLst/>
                        <a:latin typeface="Calibri"/>
                        <a:ea typeface="新細明體"/>
                        <a:cs typeface="Times New Roman"/>
                      </a:endParaRPr>
                    </a:p>
                  </a:txBody>
                  <a:tcPr marL="11770" marR="11770" marT="0" marB="0" anchor="ctr"/>
                </a:tc>
                <a:tc>
                  <a:txBody>
                    <a:bodyPr/>
                    <a:lstStyle/>
                    <a:p>
                      <a:pPr algn="ctr">
                        <a:lnSpc>
                          <a:spcPct val="115000"/>
                        </a:lnSpc>
                        <a:spcAft>
                          <a:spcPts val="0"/>
                        </a:spcAft>
                      </a:pPr>
                      <a:r>
                        <a:rPr lang="en-US" sz="1600" kern="100">
                          <a:effectLst/>
                        </a:rPr>
                        <a:t>Science</a:t>
                      </a:r>
                      <a:endParaRPr lang="zh-TW" sz="1200" kern="100">
                        <a:effectLst/>
                        <a:latin typeface="Calibri"/>
                        <a:ea typeface="新細明體"/>
                        <a:cs typeface="Times New Roman"/>
                      </a:endParaRPr>
                    </a:p>
                  </a:txBody>
                  <a:tcPr marL="11770" marR="11770" marT="0" marB="0" anchor="ctr"/>
                </a:tc>
              </a:tr>
              <a:tr h="942157">
                <a:tc>
                  <a:txBody>
                    <a:bodyPr/>
                    <a:lstStyle/>
                    <a:p>
                      <a:pPr algn="ctr">
                        <a:lnSpc>
                          <a:spcPct val="115000"/>
                        </a:lnSpc>
                        <a:spcAft>
                          <a:spcPts val="0"/>
                        </a:spcAft>
                      </a:pPr>
                      <a:r>
                        <a:rPr lang="en-US" sz="1600" b="0" kern="100" dirty="0" err="1">
                          <a:effectLst/>
                        </a:rPr>
                        <a:t>Filosofia</a:t>
                      </a:r>
                      <a:r>
                        <a:rPr lang="en-US" sz="1600" b="0" kern="100" dirty="0">
                          <a:effectLst/>
                        </a:rPr>
                        <a:t>, </a:t>
                      </a:r>
                      <a:r>
                        <a:rPr lang="en-US" sz="1600" b="0" kern="100" dirty="0" err="1">
                          <a:effectLst/>
                        </a:rPr>
                        <a:t>Comunicazione</a:t>
                      </a:r>
                      <a:r>
                        <a:rPr lang="en-US" sz="1600" b="0" kern="100" dirty="0">
                          <a:effectLst/>
                        </a:rPr>
                        <a:t> e </a:t>
                      </a:r>
                      <a:r>
                        <a:rPr lang="en-US" sz="1600" b="0" kern="100" dirty="0" err="1">
                          <a:effectLst/>
                        </a:rPr>
                        <a:t>Spettacolo</a:t>
                      </a:r>
                      <a:endParaRPr lang="zh-TW" sz="1200" b="0" kern="100" dirty="0">
                        <a:effectLst/>
                        <a:latin typeface="Calibri"/>
                        <a:ea typeface="新細明體"/>
                        <a:cs typeface="Times New Roman"/>
                      </a:endParaRPr>
                    </a:p>
                  </a:txBody>
                  <a:tcPr marL="11770" marR="11770" marT="0" marB="0" anchor="ctr"/>
                </a:tc>
                <a:tc>
                  <a:txBody>
                    <a:bodyPr/>
                    <a:lstStyle/>
                    <a:p>
                      <a:pPr algn="ctr">
                        <a:lnSpc>
                          <a:spcPct val="115000"/>
                        </a:lnSpc>
                        <a:spcAft>
                          <a:spcPts val="0"/>
                        </a:spcAft>
                      </a:pPr>
                      <a:r>
                        <a:rPr lang="en-US" sz="1600" kern="100">
                          <a:effectLst/>
                        </a:rPr>
                        <a:t>Philosophy, Communication and Spectacle</a:t>
                      </a:r>
                      <a:endParaRPr lang="zh-TW" sz="1200" kern="100">
                        <a:effectLst/>
                        <a:latin typeface="Calibri"/>
                        <a:ea typeface="新細明體"/>
                        <a:cs typeface="Times New Roman"/>
                      </a:endParaRPr>
                    </a:p>
                  </a:txBody>
                  <a:tcPr marL="11770" marR="11770" marT="0" marB="0" anchor="ctr"/>
                </a:tc>
                <a:tc>
                  <a:txBody>
                    <a:bodyPr/>
                    <a:lstStyle/>
                    <a:p>
                      <a:pPr algn="ctr">
                        <a:lnSpc>
                          <a:spcPct val="115000"/>
                        </a:lnSpc>
                        <a:spcAft>
                          <a:spcPts val="0"/>
                        </a:spcAft>
                      </a:pPr>
                      <a:r>
                        <a:rPr lang="en-US" sz="1600" kern="100" dirty="0" err="1">
                          <a:effectLst/>
                        </a:rPr>
                        <a:t>Scienze</a:t>
                      </a:r>
                      <a:r>
                        <a:rPr lang="en-US" sz="1600" kern="100" dirty="0">
                          <a:effectLst/>
                        </a:rPr>
                        <a:t> </a:t>
                      </a:r>
                      <a:r>
                        <a:rPr lang="en-US" sz="1600" kern="100" dirty="0" err="1">
                          <a:effectLst/>
                        </a:rPr>
                        <a:t>della</a:t>
                      </a:r>
                      <a:r>
                        <a:rPr lang="en-US" sz="1600" kern="100" dirty="0">
                          <a:effectLst/>
                        </a:rPr>
                        <a:t> </a:t>
                      </a:r>
                      <a:r>
                        <a:rPr lang="en-US" sz="1600" kern="100" dirty="0" err="1">
                          <a:effectLst/>
                        </a:rPr>
                        <a:t>Formazione</a:t>
                      </a:r>
                      <a:endParaRPr lang="zh-TW" sz="1200" kern="100" dirty="0">
                        <a:effectLst/>
                        <a:latin typeface="Calibri"/>
                        <a:ea typeface="新細明體"/>
                        <a:cs typeface="Times New Roman"/>
                      </a:endParaRPr>
                    </a:p>
                  </a:txBody>
                  <a:tcPr marL="11770" marR="11770" marT="0" marB="0" anchor="ctr"/>
                </a:tc>
                <a:tc>
                  <a:txBody>
                    <a:bodyPr/>
                    <a:lstStyle/>
                    <a:p>
                      <a:pPr algn="ctr">
                        <a:lnSpc>
                          <a:spcPct val="115000"/>
                        </a:lnSpc>
                        <a:spcAft>
                          <a:spcPts val="0"/>
                        </a:spcAft>
                      </a:pPr>
                      <a:r>
                        <a:rPr lang="en-US" sz="1600" kern="100" dirty="0">
                          <a:effectLst/>
                        </a:rPr>
                        <a:t>Educational Science</a:t>
                      </a:r>
                      <a:endParaRPr lang="zh-TW" sz="1200" kern="100" dirty="0">
                        <a:effectLst/>
                        <a:latin typeface="Calibri"/>
                        <a:ea typeface="新細明體"/>
                        <a:cs typeface="Times New Roman"/>
                      </a:endParaRPr>
                    </a:p>
                  </a:txBody>
                  <a:tcPr marL="11770" marR="11770" marT="0" marB="0" anchor="ctr"/>
                </a:tc>
              </a:tr>
              <a:tr h="314053">
                <a:tc>
                  <a:txBody>
                    <a:bodyPr/>
                    <a:lstStyle/>
                    <a:p>
                      <a:pPr algn="ctr">
                        <a:lnSpc>
                          <a:spcPct val="115000"/>
                        </a:lnSpc>
                        <a:spcAft>
                          <a:spcPts val="0"/>
                        </a:spcAft>
                      </a:pPr>
                      <a:r>
                        <a:rPr lang="en-US" sz="1600" b="0" kern="100" dirty="0" err="1">
                          <a:effectLst/>
                        </a:rPr>
                        <a:t>Giurisprudenza</a:t>
                      </a:r>
                      <a:endParaRPr lang="zh-TW" sz="1200" b="0" kern="100" dirty="0">
                        <a:effectLst/>
                        <a:latin typeface="Calibri"/>
                        <a:ea typeface="新細明體"/>
                        <a:cs typeface="Times New Roman"/>
                      </a:endParaRPr>
                    </a:p>
                  </a:txBody>
                  <a:tcPr marL="11770" marR="11770" marT="0" marB="0" anchor="ctr"/>
                </a:tc>
                <a:tc>
                  <a:txBody>
                    <a:bodyPr/>
                    <a:lstStyle/>
                    <a:p>
                      <a:pPr algn="ctr">
                        <a:lnSpc>
                          <a:spcPct val="115000"/>
                        </a:lnSpc>
                        <a:spcAft>
                          <a:spcPts val="0"/>
                        </a:spcAft>
                      </a:pPr>
                      <a:r>
                        <a:rPr lang="en-US" sz="1600" kern="100">
                          <a:effectLst/>
                        </a:rPr>
                        <a:t>Law</a:t>
                      </a:r>
                      <a:endParaRPr lang="zh-TW" sz="1200" kern="100">
                        <a:effectLst/>
                        <a:latin typeface="Calibri"/>
                        <a:ea typeface="新細明體"/>
                        <a:cs typeface="Times New Roman"/>
                      </a:endParaRPr>
                    </a:p>
                  </a:txBody>
                  <a:tcPr marL="11770" marR="11770" marT="0" marB="0" anchor="ctr"/>
                </a:tc>
                <a:tc>
                  <a:txBody>
                    <a:bodyPr/>
                    <a:lstStyle/>
                    <a:p>
                      <a:pPr algn="ctr">
                        <a:lnSpc>
                          <a:spcPct val="115000"/>
                        </a:lnSpc>
                        <a:spcAft>
                          <a:spcPts val="0"/>
                        </a:spcAft>
                      </a:pPr>
                      <a:r>
                        <a:rPr lang="en-US" sz="1600" kern="100">
                          <a:effectLst/>
                        </a:rPr>
                        <a:t>Scienze Politiche</a:t>
                      </a:r>
                      <a:endParaRPr lang="zh-TW" sz="1200" kern="100">
                        <a:effectLst/>
                        <a:latin typeface="Calibri"/>
                        <a:ea typeface="新細明體"/>
                        <a:cs typeface="Times New Roman"/>
                      </a:endParaRPr>
                    </a:p>
                  </a:txBody>
                  <a:tcPr marL="11770" marR="11770" marT="0" marB="0" anchor="ctr"/>
                </a:tc>
                <a:tc>
                  <a:txBody>
                    <a:bodyPr/>
                    <a:lstStyle/>
                    <a:p>
                      <a:pPr algn="ctr">
                        <a:lnSpc>
                          <a:spcPct val="115000"/>
                        </a:lnSpc>
                        <a:spcAft>
                          <a:spcPts val="0"/>
                        </a:spcAft>
                      </a:pPr>
                      <a:r>
                        <a:rPr lang="en-US" sz="1600" kern="100" dirty="0">
                          <a:effectLst/>
                        </a:rPr>
                        <a:t>Politic Science</a:t>
                      </a:r>
                      <a:endParaRPr lang="zh-TW" sz="1200" kern="100" dirty="0">
                        <a:effectLst/>
                        <a:latin typeface="Calibri"/>
                        <a:ea typeface="新細明體"/>
                        <a:cs typeface="Times New Roman"/>
                      </a:endParaRPr>
                    </a:p>
                  </a:txBody>
                  <a:tcPr marL="11770" marR="11770" marT="0" marB="0" anchor="ctr"/>
                </a:tc>
              </a:tr>
              <a:tr h="314053">
                <a:tc>
                  <a:txBody>
                    <a:bodyPr/>
                    <a:lstStyle/>
                    <a:p>
                      <a:pPr algn="ctr">
                        <a:lnSpc>
                          <a:spcPct val="115000"/>
                        </a:lnSpc>
                        <a:spcAft>
                          <a:spcPts val="0"/>
                        </a:spcAft>
                      </a:pPr>
                      <a:r>
                        <a:rPr lang="en-US" sz="1600" b="0" kern="100" dirty="0" err="1">
                          <a:effectLst/>
                        </a:rPr>
                        <a:t>Ingegneria</a:t>
                      </a:r>
                      <a:endParaRPr lang="zh-TW" sz="1200" b="0" kern="100" dirty="0">
                        <a:effectLst/>
                        <a:latin typeface="Calibri"/>
                        <a:ea typeface="新細明體"/>
                        <a:cs typeface="Times New Roman"/>
                      </a:endParaRPr>
                    </a:p>
                  </a:txBody>
                  <a:tcPr marL="11770" marR="11770" marT="0" marB="0" anchor="ctr"/>
                </a:tc>
                <a:tc>
                  <a:txBody>
                    <a:bodyPr/>
                    <a:lstStyle/>
                    <a:p>
                      <a:pPr algn="ctr">
                        <a:lnSpc>
                          <a:spcPct val="115000"/>
                        </a:lnSpc>
                        <a:spcAft>
                          <a:spcPts val="0"/>
                        </a:spcAft>
                      </a:pPr>
                      <a:r>
                        <a:rPr lang="en-US" sz="1600" kern="100">
                          <a:effectLst/>
                        </a:rPr>
                        <a:t>Engineer</a:t>
                      </a:r>
                      <a:endParaRPr lang="zh-TW" sz="1200" kern="100">
                        <a:effectLst/>
                        <a:latin typeface="Calibri"/>
                        <a:ea typeface="新細明體"/>
                        <a:cs typeface="Times New Roman"/>
                      </a:endParaRPr>
                    </a:p>
                  </a:txBody>
                  <a:tcPr marL="11770" marR="11770" marT="0" marB="0" anchor="ctr"/>
                </a:tc>
                <a:tc>
                  <a:txBody>
                    <a:bodyPr/>
                    <a:lstStyle/>
                    <a:p>
                      <a:pPr algn="ctr">
                        <a:lnSpc>
                          <a:spcPct val="115000"/>
                        </a:lnSpc>
                        <a:spcAft>
                          <a:spcPts val="0"/>
                        </a:spcAft>
                      </a:pPr>
                      <a:r>
                        <a:rPr lang="en-US" sz="1600" kern="100">
                          <a:effectLst/>
                        </a:rPr>
                        <a:t>Studi Aziendali</a:t>
                      </a:r>
                      <a:endParaRPr lang="zh-TW" sz="1200" kern="100">
                        <a:effectLst/>
                        <a:latin typeface="Calibri"/>
                        <a:ea typeface="新細明體"/>
                        <a:cs typeface="Times New Roman"/>
                      </a:endParaRPr>
                    </a:p>
                  </a:txBody>
                  <a:tcPr marL="11770" marR="11770" marT="0" marB="0" anchor="ctr"/>
                </a:tc>
                <a:tc>
                  <a:txBody>
                    <a:bodyPr/>
                    <a:lstStyle/>
                    <a:p>
                      <a:pPr algn="ctr">
                        <a:lnSpc>
                          <a:spcPct val="115000"/>
                        </a:lnSpc>
                        <a:spcAft>
                          <a:spcPts val="0"/>
                        </a:spcAft>
                      </a:pPr>
                      <a:r>
                        <a:rPr lang="en-US" sz="1600" kern="100" dirty="0">
                          <a:effectLst/>
                        </a:rPr>
                        <a:t>Business Study</a:t>
                      </a:r>
                      <a:endParaRPr lang="zh-TW" sz="1200" kern="100" dirty="0">
                        <a:effectLst/>
                        <a:latin typeface="Calibri"/>
                        <a:ea typeface="新細明體"/>
                        <a:cs typeface="Times New Roman"/>
                      </a:endParaRPr>
                    </a:p>
                  </a:txBody>
                  <a:tcPr marL="11770" marR="11770" marT="0" marB="0" anchor="ctr"/>
                </a:tc>
              </a:tr>
              <a:tr h="888217">
                <a:tc>
                  <a:txBody>
                    <a:bodyPr/>
                    <a:lstStyle/>
                    <a:p>
                      <a:pPr algn="ctr">
                        <a:lnSpc>
                          <a:spcPct val="115000"/>
                        </a:lnSpc>
                        <a:spcAft>
                          <a:spcPts val="0"/>
                        </a:spcAft>
                      </a:pPr>
                      <a:r>
                        <a:rPr lang="en-US" sz="1600" b="0" kern="100" dirty="0" err="1">
                          <a:effectLst/>
                        </a:rPr>
                        <a:t>Lingue</a:t>
                      </a:r>
                      <a:r>
                        <a:rPr lang="en-US" sz="1600" b="0" kern="100" dirty="0">
                          <a:effectLst/>
                        </a:rPr>
                        <a:t>, </a:t>
                      </a:r>
                      <a:r>
                        <a:rPr lang="en-US" sz="1600" b="0" kern="100" dirty="0" err="1">
                          <a:effectLst/>
                        </a:rPr>
                        <a:t>Letterature</a:t>
                      </a:r>
                      <a:r>
                        <a:rPr lang="en-US" sz="1600" b="0" kern="100" dirty="0">
                          <a:effectLst/>
                        </a:rPr>
                        <a:t> e Culture </a:t>
                      </a:r>
                      <a:r>
                        <a:rPr lang="en-US" sz="1600" b="0" kern="100" dirty="0" err="1">
                          <a:effectLst/>
                        </a:rPr>
                        <a:t>Straniere</a:t>
                      </a:r>
                      <a:endParaRPr lang="zh-TW" sz="1200" b="0" kern="100" dirty="0">
                        <a:effectLst/>
                        <a:latin typeface="Calibri"/>
                        <a:ea typeface="新細明體"/>
                        <a:cs typeface="Times New Roman"/>
                      </a:endParaRPr>
                    </a:p>
                  </a:txBody>
                  <a:tcPr marL="11770" marR="11770" marT="0" marB="0" anchor="ctr"/>
                </a:tc>
                <a:tc>
                  <a:txBody>
                    <a:bodyPr/>
                    <a:lstStyle/>
                    <a:p>
                      <a:pPr algn="ctr">
                        <a:lnSpc>
                          <a:spcPct val="115000"/>
                        </a:lnSpc>
                        <a:spcAft>
                          <a:spcPts val="0"/>
                        </a:spcAft>
                      </a:pPr>
                      <a:r>
                        <a:rPr lang="en-US" sz="1600" kern="100">
                          <a:effectLst/>
                        </a:rPr>
                        <a:t>Language, Literature and </a:t>
                      </a:r>
                      <a:endParaRPr lang="zh-TW" sz="1200" kern="100">
                        <a:effectLst/>
                      </a:endParaRPr>
                    </a:p>
                    <a:p>
                      <a:pPr algn="ctr">
                        <a:lnSpc>
                          <a:spcPct val="115000"/>
                        </a:lnSpc>
                        <a:spcAft>
                          <a:spcPts val="0"/>
                        </a:spcAft>
                      </a:pPr>
                      <a:r>
                        <a:rPr lang="en-US" sz="1600" kern="100">
                          <a:effectLst/>
                        </a:rPr>
                        <a:t>Foreigner culture</a:t>
                      </a:r>
                      <a:endParaRPr lang="zh-TW" sz="1200" kern="100">
                        <a:effectLst/>
                        <a:latin typeface="Calibri"/>
                        <a:ea typeface="新細明體"/>
                        <a:cs typeface="Times New Roman"/>
                      </a:endParaRPr>
                    </a:p>
                  </a:txBody>
                  <a:tcPr marL="11770" marR="11770" marT="0" marB="0" anchor="ctr"/>
                </a:tc>
                <a:tc>
                  <a:txBody>
                    <a:bodyPr/>
                    <a:lstStyle/>
                    <a:p>
                      <a:pPr algn="ctr">
                        <a:lnSpc>
                          <a:spcPct val="115000"/>
                        </a:lnSpc>
                        <a:spcAft>
                          <a:spcPts val="0"/>
                        </a:spcAft>
                      </a:pPr>
                      <a:r>
                        <a:rPr lang="en-US" sz="1600" kern="100">
                          <a:effectLst/>
                        </a:rPr>
                        <a:t>Studi Umanistici</a:t>
                      </a:r>
                      <a:endParaRPr lang="zh-TW" sz="1200" kern="100">
                        <a:effectLst/>
                        <a:latin typeface="Calibri"/>
                        <a:ea typeface="新細明體"/>
                        <a:cs typeface="Times New Roman"/>
                      </a:endParaRPr>
                    </a:p>
                  </a:txBody>
                  <a:tcPr marL="11770" marR="11770" marT="0" marB="0" anchor="ctr"/>
                </a:tc>
                <a:tc>
                  <a:txBody>
                    <a:bodyPr/>
                    <a:lstStyle/>
                    <a:p>
                      <a:pPr algn="ctr">
                        <a:lnSpc>
                          <a:spcPct val="115000"/>
                        </a:lnSpc>
                        <a:spcAft>
                          <a:spcPts val="0"/>
                        </a:spcAft>
                      </a:pPr>
                      <a:r>
                        <a:rPr lang="en-US" sz="1600" kern="100" dirty="0">
                          <a:effectLst/>
                        </a:rPr>
                        <a:t>Humanity Study</a:t>
                      </a:r>
                      <a:endParaRPr lang="zh-TW" sz="1200" kern="100" dirty="0">
                        <a:effectLst/>
                        <a:latin typeface="Calibri"/>
                        <a:ea typeface="新細明體"/>
                        <a:cs typeface="Times New Roman"/>
                      </a:endParaRPr>
                    </a:p>
                  </a:txBody>
                  <a:tcPr marL="11770" marR="11770" marT="0" marB="0" anchor="ctr"/>
                </a:tc>
              </a:tr>
            </a:tbl>
          </a:graphicData>
        </a:graphic>
      </p:graphicFrame>
    </p:spTree>
    <p:extLst>
      <p:ext uri="{BB962C8B-B14F-4D97-AF65-F5344CB8AC3E}">
        <p14:creationId xmlns:p14="http://schemas.microsoft.com/office/powerpoint/2010/main" val="2723189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71600" y="764704"/>
            <a:ext cx="7365409" cy="1584176"/>
          </a:xfrm>
        </p:spPr>
        <p:txBody>
          <a:bodyPr>
            <a:noAutofit/>
          </a:bodyPr>
          <a:lstStyle/>
          <a:p>
            <a:r>
              <a:rPr lang="zh-TW" altLang="en-US" sz="3200" b="1" dirty="0">
                <a:latin typeface="+mn-ea"/>
                <a:ea typeface="+mn-ea"/>
              </a:rPr>
              <a:t>波蘭資訊科技管理大學</a:t>
            </a:r>
            <a:br>
              <a:rPr lang="zh-TW" altLang="en-US" sz="3200" b="1" dirty="0">
                <a:latin typeface="+mn-ea"/>
                <a:ea typeface="+mn-ea"/>
              </a:rPr>
            </a:br>
            <a:r>
              <a:rPr lang="en-US" altLang="zh-TW" sz="3200" b="1" dirty="0">
                <a:latin typeface="+mn-ea"/>
                <a:ea typeface="+mn-ea"/>
              </a:rPr>
              <a:t>University of Information Technology and Management</a:t>
            </a:r>
          </a:p>
        </p:txBody>
      </p:sp>
      <p:sp>
        <p:nvSpPr>
          <p:cNvPr id="3" name="內容版面配置區 2"/>
          <p:cNvSpPr>
            <a:spLocks noGrp="1"/>
          </p:cNvSpPr>
          <p:nvPr>
            <p:ph idx="1"/>
          </p:nvPr>
        </p:nvSpPr>
        <p:spPr>
          <a:xfrm>
            <a:off x="1475656" y="2420888"/>
            <a:ext cx="6196405" cy="661671"/>
          </a:xfrm>
        </p:spPr>
        <p:txBody>
          <a:bodyPr/>
          <a:lstStyle/>
          <a:p>
            <a:r>
              <a:rPr lang="en-US" altLang="zh-TW" dirty="0" smtClean="0"/>
              <a:t>Web: </a:t>
            </a:r>
            <a:r>
              <a:rPr lang="en-US" altLang="zh-TW" dirty="0">
                <a:hlinkClick r:id="rId2"/>
              </a:rPr>
              <a:t>https://en.uitm.edu.eu/</a:t>
            </a:r>
            <a:endParaRPr lang="zh-TW" altLang="en-US" dirty="0"/>
          </a:p>
        </p:txBody>
      </p:sp>
      <p:graphicFrame>
        <p:nvGraphicFramePr>
          <p:cNvPr id="4" name="表格 3"/>
          <p:cNvGraphicFramePr>
            <a:graphicFrameLocks noGrp="1"/>
          </p:cNvGraphicFramePr>
          <p:nvPr>
            <p:extLst>
              <p:ext uri="{D42A27DB-BD31-4B8C-83A1-F6EECF244321}">
                <p14:modId xmlns:p14="http://schemas.microsoft.com/office/powerpoint/2010/main" val="1444194835"/>
              </p:ext>
            </p:extLst>
          </p:nvPr>
        </p:nvGraphicFramePr>
        <p:xfrm>
          <a:off x="1187624" y="3284984"/>
          <a:ext cx="6984776" cy="2592288"/>
        </p:xfrm>
        <a:graphic>
          <a:graphicData uri="http://schemas.openxmlformats.org/drawingml/2006/table">
            <a:tbl>
              <a:tblPr firstRow="1" firstCol="1" bandRow="1">
                <a:tableStyleId>{93296810-A885-4BE3-A3E7-6D5BEEA58F35}</a:tableStyleId>
              </a:tblPr>
              <a:tblGrid>
                <a:gridCol w="1344551"/>
                <a:gridCol w="550043"/>
                <a:gridCol w="1057734"/>
                <a:gridCol w="1080120"/>
                <a:gridCol w="2952328"/>
              </a:tblGrid>
              <a:tr h="646429">
                <a:tc>
                  <a:txBody>
                    <a:bodyPr/>
                    <a:lstStyle/>
                    <a:p>
                      <a:pPr algn="ctr">
                        <a:lnSpc>
                          <a:spcPts val="1800"/>
                        </a:lnSpc>
                        <a:spcBef>
                          <a:spcPts val="35"/>
                        </a:spcBef>
                        <a:spcAft>
                          <a:spcPts val="0"/>
                        </a:spcAft>
                      </a:pPr>
                      <a:r>
                        <a:rPr lang="zh-TW" sz="1600" kern="100" spc="5" dirty="0">
                          <a:effectLst/>
                        </a:rPr>
                        <a:t>學校</a:t>
                      </a:r>
                      <a:endParaRPr lang="zh-TW" sz="1200" kern="100" dirty="0">
                        <a:effectLst/>
                        <a:latin typeface="Calibri"/>
                        <a:ea typeface="新細明體"/>
                        <a:cs typeface="Times New Roman"/>
                      </a:endParaRPr>
                    </a:p>
                  </a:txBody>
                  <a:tcPr marL="61443" marR="61443" marT="0" marB="0" anchor="ctr"/>
                </a:tc>
                <a:tc>
                  <a:txBody>
                    <a:bodyPr/>
                    <a:lstStyle/>
                    <a:p>
                      <a:pPr algn="ctr">
                        <a:lnSpc>
                          <a:spcPts val="1800"/>
                        </a:lnSpc>
                        <a:spcBef>
                          <a:spcPts val="35"/>
                        </a:spcBef>
                        <a:spcAft>
                          <a:spcPts val="0"/>
                        </a:spcAft>
                      </a:pPr>
                      <a:r>
                        <a:rPr lang="zh-TW" sz="1600" kern="100" spc="5" dirty="0">
                          <a:effectLst/>
                        </a:rPr>
                        <a:t>名額</a:t>
                      </a:r>
                      <a:endParaRPr lang="zh-TW" sz="1200" kern="100" dirty="0">
                        <a:effectLst/>
                        <a:latin typeface="Calibri"/>
                        <a:ea typeface="新細明體"/>
                        <a:cs typeface="Times New Roman"/>
                      </a:endParaRPr>
                    </a:p>
                  </a:txBody>
                  <a:tcPr marL="61443" marR="61443" marT="0" marB="0" anchor="ctr"/>
                </a:tc>
                <a:tc>
                  <a:txBody>
                    <a:bodyPr/>
                    <a:lstStyle/>
                    <a:p>
                      <a:pPr algn="ctr">
                        <a:lnSpc>
                          <a:spcPts val="1800"/>
                        </a:lnSpc>
                        <a:spcBef>
                          <a:spcPts val="35"/>
                        </a:spcBef>
                        <a:spcAft>
                          <a:spcPts val="0"/>
                        </a:spcAft>
                      </a:pPr>
                      <a:r>
                        <a:rPr lang="zh-TW" sz="1600" kern="100" spc="5" dirty="0">
                          <a:effectLst/>
                        </a:rPr>
                        <a:t>費用</a:t>
                      </a:r>
                      <a:endParaRPr lang="zh-TW" sz="1200" kern="100" dirty="0">
                        <a:effectLst/>
                        <a:latin typeface="Calibri"/>
                        <a:ea typeface="新細明體"/>
                        <a:cs typeface="Times New Roman"/>
                      </a:endParaRPr>
                    </a:p>
                  </a:txBody>
                  <a:tcPr marL="61443" marR="61443" marT="0" marB="0" anchor="ctr"/>
                </a:tc>
                <a:tc>
                  <a:txBody>
                    <a:bodyPr/>
                    <a:lstStyle/>
                    <a:p>
                      <a:pPr marL="0" algn="ctr" defTabSz="914400" rtl="0" eaLnBrk="1" latinLnBrk="0" hangingPunct="1">
                        <a:lnSpc>
                          <a:spcPts val="1800"/>
                        </a:lnSpc>
                        <a:spcBef>
                          <a:spcPts val="35"/>
                        </a:spcBef>
                        <a:spcAft>
                          <a:spcPts val="0"/>
                        </a:spcAft>
                      </a:pPr>
                      <a:r>
                        <a:rPr lang="zh-TW" sz="1600" kern="100" spc="5" dirty="0">
                          <a:effectLst/>
                        </a:rPr>
                        <a:t>申請條件</a:t>
                      </a:r>
                      <a:endParaRPr lang="zh-TW" sz="1600" b="1" kern="100" spc="5" dirty="0">
                        <a:solidFill>
                          <a:schemeClr val="lt1"/>
                        </a:solidFill>
                        <a:effectLst/>
                        <a:latin typeface="+mn-lt"/>
                        <a:ea typeface="+mn-ea"/>
                        <a:cs typeface="+mn-cs"/>
                      </a:endParaRPr>
                    </a:p>
                  </a:txBody>
                  <a:tcPr marL="61443" marR="61443" marT="0" marB="0" anchor="ctr"/>
                </a:tc>
                <a:tc>
                  <a:txBody>
                    <a:bodyPr/>
                    <a:lstStyle/>
                    <a:p>
                      <a:pPr algn="ctr">
                        <a:lnSpc>
                          <a:spcPts val="1800"/>
                        </a:lnSpc>
                        <a:spcBef>
                          <a:spcPts val="35"/>
                        </a:spcBef>
                        <a:spcAft>
                          <a:spcPts val="0"/>
                        </a:spcAft>
                      </a:pPr>
                      <a:r>
                        <a:rPr lang="zh-TW" sz="1600" kern="100" spc="5" dirty="0">
                          <a:effectLst/>
                        </a:rPr>
                        <a:t>備註</a:t>
                      </a:r>
                      <a:endParaRPr lang="zh-TW" sz="1200" kern="100" dirty="0">
                        <a:effectLst/>
                        <a:latin typeface="Calibri"/>
                        <a:ea typeface="新細明體"/>
                        <a:cs typeface="Times New Roman"/>
                      </a:endParaRPr>
                    </a:p>
                  </a:txBody>
                  <a:tcPr marL="61443" marR="61443" marT="0" marB="0" anchor="ctr"/>
                </a:tc>
              </a:tr>
              <a:tr h="1945859">
                <a:tc>
                  <a:txBody>
                    <a:bodyPr/>
                    <a:lstStyle/>
                    <a:p>
                      <a:pPr algn="ctr">
                        <a:lnSpc>
                          <a:spcPts val="1800"/>
                        </a:lnSpc>
                        <a:spcBef>
                          <a:spcPts val="35"/>
                        </a:spcBef>
                        <a:spcAft>
                          <a:spcPts val="0"/>
                        </a:spcAft>
                      </a:pPr>
                      <a:r>
                        <a:rPr lang="en-US" sz="1100" u="sng" kern="100">
                          <a:solidFill>
                            <a:srgbClr val="0000FF"/>
                          </a:solidFill>
                          <a:effectLst/>
                          <a:latin typeface="標楷體"/>
                          <a:ea typeface="新細明體"/>
                          <a:cs typeface="Times New Roman"/>
                          <a:hlinkClick r:id="rId3"/>
                        </a:rPr>
                        <a:t>波蘭資訊科技管理大學</a:t>
                      </a:r>
                      <a:endParaRPr lang="zh-TW" sz="1100" kern="100">
                        <a:effectLst/>
                        <a:latin typeface="Calibri"/>
                        <a:ea typeface="新細明體"/>
                        <a:cs typeface="Times New Roman"/>
                      </a:endParaRPr>
                    </a:p>
                    <a:p>
                      <a:pPr algn="ctr">
                        <a:lnSpc>
                          <a:spcPts val="1800"/>
                        </a:lnSpc>
                        <a:spcBef>
                          <a:spcPts val="35"/>
                        </a:spcBef>
                        <a:spcAft>
                          <a:spcPts val="0"/>
                        </a:spcAft>
                      </a:pPr>
                      <a:r>
                        <a:rPr lang="en-US" sz="1100" u="sng" kern="100">
                          <a:solidFill>
                            <a:srgbClr val="0000FF"/>
                          </a:solidFill>
                          <a:effectLst/>
                          <a:latin typeface="Times New Roman"/>
                          <a:ea typeface="標楷體"/>
                          <a:cs typeface="Times New Roman"/>
                          <a:hlinkClick r:id="rId3"/>
                        </a:rPr>
                        <a:t>University of Information Technology and Management</a:t>
                      </a:r>
                      <a:endParaRPr lang="zh-TW" sz="1100" kern="100">
                        <a:effectLst/>
                        <a:latin typeface="Calibri"/>
                        <a:ea typeface="新細明體"/>
                        <a:cs typeface="Times New Roman"/>
                      </a:endParaRPr>
                    </a:p>
                  </a:txBody>
                  <a:tcPr marL="68580" marR="68580" marT="0" marB="0" anchor="ctr"/>
                </a:tc>
                <a:tc>
                  <a:txBody>
                    <a:bodyPr/>
                    <a:lstStyle/>
                    <a:p>
                      <a:pPr algn="ctr">
                        <a:lnSpc>
                          <a:spcPts val="1800"/>
                        </a:lnSpc>
                        <a:spcBef>
                          <a:spcPts val="35"/>
                        </a:spcBef>
                        <a:spcAft>
                          <a:spcPts val="0"/>
                        </a:spcAft>
                      </a:pPr>
                      <a:r>
                        <a:rPr lang="en-US" sz="1200" kern="100" spc="5">
                          <a:effectLst/>
                          <a:latin typeface="Times New Roman"/>
                          <a:ea typeface="標楷體"/>
                          <a:cs typeface="Times New Roman"/>
                        </a:rPr>
                        <a:t>2</a:t>
                      </a:r>
                      <a:endParaRPr lang="zh-TW" sz="1100" kern="100">
                        <a:effectLst/>
                        <a:latin typeface="Calibri"/>
                        <a:ea typeface="新細明體"/>
                        <a:cs typeface="Times New Roman"/>
                      </a:endParaRPr>
                    </a:p>
                  </a:txBody>
                  <a:tcPr marL="68580" marR="68580" marT="0" marB="0" anchor="ctr"/>
                </a:tc>
                <a:tc>
                  <a:txBody>
                    <a:bodyPr/>
                    <a:lstStyle/>
                    <a:p>
                      <a:pPr marL="201295" algn="l">
                        <a:lnSpc>
                          <a:spcPts val="1800"/>
                        </a:lnSpc>
                        <a:spcBef>
                          <a:spcPts val="35"/>
                        </a:spcBef>
                        <a:spcAft>
                          <a:spcPts val="0"/>
                        </a:spcAft>
                      </a:pPr>
                      <a:r>
                        <a:rPr lang="zh-TW" sz="1200" kern="100" spc="5">
                          <a:effectLst/>
                          <a:latin typeface="Times New Roman"/>
                          <a:ea typeface="標楷體"/>
                          <a:cs typeface="Times New Roman"/>
                        </a:rPr>
                        <a:t>待國際處公告</a:t>
                      </a:r>
                      <a:endParaRPr lang="zh-TW" sz="1100" kern="100">
                        <a:effectLst/>
                        <a:latin typeface="Calibri"/>
                        <a:ea typeface="新細明體"/>
                        <a:cs typeface="Times New Roman"/>
                      </a:endParaRPr>
                    </a:p>
                  </a:txBody>
                  <a:tcPr marL="68580" marR="68580" marT="0" marB="0" anchor="ctr"/>
                </a:tc>
                <a:tc>
                  <a:txBody>
                    <a:bodyPr/>
                    <a:lstStyle/>
                    <a:p>
                      <a:pPr algn="ctr">
                        <a:lnSpc>
                          <a:spcPts val="1800"/>
                        </a:lnSpc>
                        <a:spcBef>
                          <a:spcPts val="35"/>
                        </a:spcBef>
                        <a:spcAft>
                          <a:spcPts val="0"/>
                        </a:spcAft>
                      </a:pPr>
                      <a:r>
                        <a:rPr lang="zh-TW" sz="1200" kern="100" spc="5">
                          <a:effectLst/>
                          <a:latin typeface="Times New Roman"/>
                          <a:ea typeface="標楷體"/>
                          <a:cs typeface="Times New Roman"/>
                        </a:rPr>
                        <a:t>學士班</a:t>
                      </a:r>
                      <a:endParaRPr lang="zh-TW" sz="1100" kern="100">
                        <a:effectLst/>
                        <a:latin typeface="Calibri"/>
                        <a:ea typeface="新細明體"/>
                        <a:cs typeface="Times New Roman"/>
                      </a:endParaRPr>
                    </a:p>
                    <a:p>
                      <a:pPr algn="ctr">
                        <a:lnSpc>
                          <a:spcPts val="1800"/>
                        </a:lnSpc>
                        <a:spcBef>
                          <a:spcPts val="35"/>
                        </a:spcBef>
                        <a:spcAft>
                          <a:spcPts val="0"/>
                        </a:spcAft>
                      </a:pPr>
                      <a:r>
                        <a:rPr lang="en-US" sz="1200" kern="100" spc="5">
                          <a:effectLst/>
                          <a:latin typeface="Times New Roman"/>
                          <a:ea typeface="標楷體"/>
                          <a:cs typeface="Times New Roman"/>
                        </a:rPr>
                        <a:t>2~4</a:t>
                      </a:r>
                      <a:r>
                        <a:rPr lang="zh-TW" sz="1200" kern="100" spc="5">
                          <a:effectLst/>
                          <a:latin typeface="Times New Roman"/>
                          <a:ea typeface="標楷體"/>
                          <a:cs typeface="Times New Roman"/>
                        </a:rPr>
                        <a:t>年級</a:t>
                      </a:r>
                      <a:endParaRPr lang="zh-TW" sz="1100" kern="100">
                        <a:effectLst/>
                        <a:latin typeface="Calibri"/>
                        <a:ea typeface="新細明體"/>
                        <a:cs typeface="Times New Roman"/>
                      </a:endParaRPr>
                    </a:p>
                  </a:txBody>
                  <a:tcPr marL="68580" marR="68580" marT="0" marB="0" anchor="ctr"/>
                </a:tc>
                <a:tc>
                  <a:txBody>
                    <a:bodyPr/>
                    <a:lstStyle/>
                    <a:p>
                      <a:pPr algn="ctr">
                        <a:lnSpc>
                          <a:spcPct val="115000"/>
                        </a:lnSpc>
                        <a:spcAft>
                          <a:spcPts val="1000"/>
                        </a:spcAft>
                      </a:pPr>
                      <a:r>
                        <a:rPr lang="zh-TW" sz="1200" kern="100" spc="5" dirty="0">
                          <a:effectLst/>
                          <a:latin typeface="Times New Roman"/>
                          <a:ea typeface="標楷體"/>
                          <a:cs typeface="Calibri"/>
                        </a:rPr>
                        <a:t>待國際處公告</a:t>
                      </a:r>
                      <a:endParaRPr lang="zh-TW" sz="1100" kern="100" dirty="0">
                        <a:effectLst/>
                        <a:latin typeface="Calibri"/>
                        <a:ea typeface="新細明體"/>
                        <a:cs typeface="Times New Roman"/>
                      </a:endParaRPr>
                    </a:p>
                  </a:txBody>
                  <a:tcPr marL="68580" marR="68580" marT="0" marB="0" anchor="ctr"/>
                </a:tc>
              </a:tr>
            </a:tbl>
          </a:graphicData>
        </a:graphic>
      </p:graphicFrame>
      <p:pic>
        <p:nvPicPr>
          <p:cNvPr id="5" name="圖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9755" y="5171594"/>
            <a:ext cx="2570651" cy="1542390"/>
          </a:xfrm>
          <a:prstGeom prst="rect">
            <a:avLst/>
          </a:prstGeom>
        </p:spPr>
      </p:pic>
    </p:spTree>
    <p:extLst>
      <p:ext uri="{BB962C8B-B14F-4D97-AF65-F5344CB8AC3E}">
        <p14:creationId xmlns:p14="http://schemas.microsoft.com/office/powerpoint/2010/main" val="5438559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939</TotalTime>
  <Words>1446</Words>
  <Application>Microsoft Office PowerPoint</Application>
  <PresentationFormat>如螢幕大小 (4:3)</PresentationFormat>
  <Paragraphs>344</Paragraphs>
  <Slides>19</Slides>
  <Notes>1</Notes>
  <HiddenSlides>0</HiddenSlides>
  <MMClips>0</MMClips>
  <ScaleCrop>false</ScaleCrop>
  <HeadingPairs>
    <vt:vector size="4" baseType="variant">
      <vt:variant>
        <vt:lpstr>佈景主題</vt:lpstr>
      </vt:variant>
      <vt:variant>
        <vt:i4>1</vt:i4>
      </vt:variant>
      <vt:variant>
        <vt:lpstr>投影片標題</vt:lpstr>
      </vt:variant>
      <vt:variant>
        <vt:i4>19</vt:i4>
      </vt:variant>
    </vt:vector>
  </HeadingPairs>
  <TitlesOfParts>
    <vt:vector size="20" baseType="lpstr">
      <vt:lpstr>Office 佈景主題</vt:lpstr>
      <vt:lpstr>PowerPoint 簡報</vt:lpstr>
      <vt:lpstr>外語組交換校一覽表</vt:lpstr>
      <vt:lpstr>朱尼亞塔學院 Juniata College</vt:lpstr>
      <vt:lpstr>威斯康辛大學雷河分校 University of Wisconsin-River Falls</vt:lpstr>
      <vt:lpstr>賽吉納谷州立大學 Saginaw Valley State University</vt:lpstr>
      <vt:lpstr>湯瑪斯巴塔大學 Tomas Bata University in Zlín</vt:lpstr>
      <vt:lpstr>羅馬第三大學 Roma Tre University</vt:lpstr>
      <vt:lpstr>羅馬第三大學科系資訊</vt:lpstr>
      <vt:lpstr>波蘭資訊科技管理大學 University of Information Technology and Management</vt:lpstr>
      <vt:lpstr>哥白尼大學 Nicolaus Copernicus University in Toruń</vt:lpstr>
      <vt:lpstr>莫斯科國立大學 Lomonosov Moscow State University</vt:lpstr>
      <vt:lpstr>成均館大學 Sungkyunkwan University</vt:lpstr>
      <vt:lpstr>聖公會大學 SungKungHoe University</vt:lpstr>
      <vt:lpstr>明知大學 Myongji University</vt:lpstr>
      <vt:lpstr>釜山外國語大學 Busan University of Foreign Studies</vt:lpstr>
      <vt:lpstr>啟明大學 Keimyung University</vt:lpstr>
      <vt:lpstr>香港城市大學 City University of Hong Kong</vt:lpstr>
      <vt:lpstr>澳門大學 University of Macau</vt:lpstr>
      <vt:lpstr>拉曼大學  Universiti Tunku Abdul Rahman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姊妹校資訊介紹與資訊</dc:title>
  <dc:creator>shu-user</dc:creator>
  <cp:lastModifiedBy>shu-user</cp:lastModifiedBy>
  <cp:revision>99</cp:revision>
  <dcterms:created xsi:type="dcterms:W3CDTF">2019-03-27T01:33:03Z</dcterms:created>
  <dcterms:modified xsi:type="dcterms:W3CDTF">2019-04-18T07:16:36Z</dcterms:modified>
</cp:coreProperties>
</file>